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5"/>
  </p:notesMasterIdLst>
  <p:sldIdLst>
    <p:sldId id="256" r:id="rId2"/>
    <p:sldId id="286" r:id="rId3"/>
    <p:sldId id="257" r:id="rId4"/>
    <p:sldId id="283" r:id="rId5"/>
    <p:sldId id="285" r:id="rId6"/>
    <p:sldId id="258" r:id="rId7"/>
    <p:sldId id="259" r:id="rId8"/>
    <p:sldId id="261" r:id="rId9"/>
    <p:sldId id="281" r:id="rId10"/>
    <p:sldId id="263" r:id="rId11"/>
    <p:sldId id="269" r:id="rId12"/>
    <p:sldId id="264" r:id="rId13"/>
    <p:sldId id="270" r:id="rId14"/>
    <p:sldId id="265" r:id="rId15"/>
    <p:sldId id="271" r:id="rId16"/>
    <p:sldId id="288" r:id="rId17"/>
    <p:sldId id="262" r:id="rId18"/>
    <p:sldId id="287" r:id="rId19"/>
    <p:sldId id="266" r:id="rId20"/>
    <p:sldId id="274" r:id="rId21"/>
    <p:sldId id="273" r:id="rId22"/>
    <p:sldId id="277" r:id="rId23"/>
    <p:sldId id="268" r:id="rId24"/>
    <p:sldId id="279" r:id="rId25"/>
    <p:sldId id="284" r:id="rId26"/>
    <p:sldId id="293" r:id="rId27"/>
    <p:sldId id="289" r:id="rId28"/>
    <p:sldId id="290" r:id="rId29"/>
    <p:sldId id="291" r:id="rId30"/>
    <p:sldId id="292" r:id="rId31"/>
    <p:sldId id="294" r:id="rId32"/>
    <p:sldId id="280" r:id="rId33"/>
    <p:sldId id="28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708" autoAdjust="0"/>
  </p:normalViewPr>
  <p:slideViewPr>
    <p:cSldViewPr>
      <p:cViewPr>
        <p:scale>
          <a:sx n="83" d="100"/>
          <a:sy n="83" d="100"/>
        </p:scale>
        <p:origin x="-804" y="4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6A485-CBA1-4440-96F2-44C85C597C2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53D7E-C284-4FAE-A8D2-3B53280A02E2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جودة التعليم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048F79D6-A218-4FF3-9171-4A26F42F92EC}" type="parTrans" cxnId="{B81FC0D9-DFA2-4F15-B16A-0A230897CFB9}">
      <dgm:prSet/>
      <dgm:spPr/>
      <dgm:t>
        <a:bodyPr/>
        <a:lstStyle/>
        <a:p>
          <a:endParaRPr lang="en-US"/>
        </a:p>
      </dgm:t>
    </dgm:pt>
    <dgm:pt modelId="{EC717D2C-745E-4C1E-8B62-6449D4C70823}" type="sibTrans" cxnId="{B81FC0D9-DFA2-4F15-B16A-0A230897CFB9}">
      <dgm:prSet/>
      <dgm:spPr/>
      <dgm:t>
        <a:bodyPr/>
        <a:lstStyle/>
        <a:p>
          <a:endParaRPr lang="en-US"/>
        </a:p>
      </dgm:t>
    </dgm:pt>
    <dgm:pt modelId="{30B695FA-7464-4F8D-83D5-593B0DC5F289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التقييم الذاتي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E86471E9-97A8-4BE7-A06F-06D7AA615167}" type="parTrans" cxnId="{DC60C451-335C-4851-A7EF-E80C7F63E708}">
      <dgm:prSet/>
      <dgm:spPr/>
      <dgm:t>
        <a:bodyPr/>
        <a:lstStyle/>
        <a:p>
          <a:endParaRPr lang="en-US"/>
        </a:p>
      </dgm:t>
    </dgm:pt>
    <dgm:pt modelId="{7B11A8C5-E748-4EDC-99D5-25E4591E0C8A}" type="sibTrans" cxnId="{DC60C451-335C-4851-A7EF-E80C7F63E708}">
      <dgm:prSet/>
      <dgm:spPr/>
      <dgm:t>
        <a:bodyPr/>
        <a:lstStyle/>
        <a:p>
          <a:endParaRPr lang="en-US"/>
        </a:p>
      </dgm:t>
    </dgm:pt>
    <dgm:pt modelId="{66007516-7CF1-4310-91F4-F89B42C7F88B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التقييم الخارجي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58A78ABB-EACA-4F75-BDD6-2458C9664614}" type="parTrans" cxnId="{52732695-C462-4CF9-94F1-500A3B61C644}">
      <dgm:prSet/>
      <dgm:spPr/>
      <dgm:t>
        <a:bodyPr/>
        <a:lstStyle/>
        <a:p>
          <a:endParaRPr lang="en-US"/>
        </a:p>
      </dgm:t>
    </dgm:pt>
    <dgm:pt modelId="{46B1CEA2-DCB1-44BB-988A-98A056E1B748}" type="sibTrans" cxnId="{52732695-C462-4CF9-94F1-500A3B61C644}">
      <dgm:prSet/>
      <dgm:spPr/>
      <dgm:t>
        <a:bodyPr/>
        <a:lstStyle/>
        <a:p>
          <a:endParaRPr lang="en-US"/>
        </a:p>
      </dgm:t>
    </dgm:pt>
    <dgm:pt modelId="{015291D1-82AF-4BD2-A459-66D1860ED06D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السياسات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173BAA72-9417-4D29-9FCC-310D1165E4FB}" type="parTrans" cxnId="{FF12FBBB-9F60-4D79-84B2-FFD808B43532}">
      <dgm:prSet/>
      <dgm:spPr/>
      <dgm:t>
        <a:bodyPr/>
        <a:lstStyle/>
        <a:p>
          <a:endParaRPr lang="en-US"/>
        </a:p>
      </dgm:t>
    </dgm:pt>
    <dgm:pt modelId="{D7999B0A-2B49-4AA0-82E9-2A88975FB62F}" type="sibTrans" cxnId="{FF12FBBB-9F60-4D79-84B2-FFD808B43532}">
      <dgm:prSet/>
      <dgm:spPr/>
      <dgm:t>
        <a:bodyPr/>
        <a:lstStyle/>
        <a:p>
          <a:endParaRPr lang="en-US"/>
        </a:p>
      </dgm:t>
    </dgm:pt>
    <dgm:pt modelId="{5AD565A5-555D-4B63-8514-2A6766EED59C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الوصف الوظيفي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762228BD-3BE2-4112-8D86-D2366E075480}" type="parTrans" cxnId="{3CEC7E1F-CD22-47E2-A281-E2AED895AFB6}">
      <dgm:prSet/>
      <dgm:spPr/>
      <dgm:t>
        <a:bodyPr/>
        <a:lstStyle/>
        <a:p>
          <a:endParaRPr lang="en-US"/>
        </a:p>
      </dgm:t>
    </dgm:pt>
    <dgm:pt modelId="{1E328256-C28E-4819-84A3-07BD7B0BFE7F}" type="sibTrans" cxnId="{3CEC7E1F-CD22-47E2-A281-E2AED895AFB6}">
      <dgm:prSet/>
      <dgm:spPr/>
      <dgm:t>
        <a:bodyPr/>
        <a:lstStyle/>
        <a:p>
          <a:endParaRPr lang="en-US"/>
        </a:p>
      </dgm:t>
    </dgm:pt>
    <dgm:pt modelId="{5A4C2756-0F6A-4D83-9F66-DE184CA44AAB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الموارد وتعزيزها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FCEF211F-91BC-441F-8DB3-D10787002AFE}" type="parTrans" cxnId="{F7C314EA-FD44-4631-8A57-3CF3A2CDC114}">
      <dgm:prSet/>
      <dgm:spPr/>
      <dgm:t>
        <a:bodyPr/>
        <a:lstStyle/>
        <a:p>
          <a:endParaRPr lang="en-US"/>
        </a:p>
      </dgm:t>
    </dgm:pt>
    <dgm:pt modelId="{4F92CE70-91B8-4799-9727-1065856E5727}" type="sibTrans" cxnId="{F7C314EA-FD44-4631-8A57-3CF3A2CDC114}">
      <dgm:prSet/>
      <dgm:spPr/>
      <dgm:t>
        <a:bodyPr/>
        <a:lstStyle/>
        <a:p>
          <a:endParaRPr lang="en-US"/>
        </a:p>
      </dgm:t>
    </dgm:pt>
    <dgm:pt modelId="{51A132FD-AF4E-41C5-90A1-810903DDD82D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التغذية الراجعة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2C9D5017-F466-46CA-83D0-2C9E69D8B892}" type="parTrans" cxnId="{EA523AE4-A505-4C17-B0FA-43BFF94917E5}">
      <dgm:prSet/>
      <dgm:spPr/>
      <dgm:t>
        <a:bodyPr/>
        <a:lstStyle/>
        <a:p>
          <a:endParaRPr lang="en-US"/>
        </a:p>
      </dgm:t>
    </dgm:pt>
    <dgm:pt modelId="{7AC06C83-FFFA-486B-B7A3-8E2CEB1E7E17}" type="sibTrans" cxnId="{EA523AE4-A505-4C17-B0FA-43BFF94917E5}">
      <dgm:prSet/>
      <dgm:spPr/>
      <dgm:t>
        <a:bodyPr/>
        <a:lstStyle/>
        <a:p>
          <a:endParaRPr lang="en-US"/>
        </a:p>
      </dgm:t>
    </dgm:pt>
    <dgm:pt modelId="{EC8584C2-4B1A-478F-8048-C3E033370B63}" type="pres">
      <dgm:prSet presAssocID="{87C6A485-CBA1-4440-96F2-44C85C597C2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66093BB-3514-42AC-9CE1-7494EDE6D248}" type="pres">
      <dgm:prSet presAssocID="{E3A53D7E-C284-4FAE-A8D2-3B53280A02E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3D1FFEDA-87D9-4F8C-A34C-5DE479AB4290}" type="pres">
      <dgm:prSet presAssocID="{30B695FA-7464-4F8D-83D5-593B0DC5F289}" presName="Accent1" presStyleCnt="0"/>
      <dgm:spPr/>
    </dgm:pt>
    <dgm:pt modelId="{6A6A525D-3E27-4331-B034-1581EEAC0B3C}" type="pres">
      <dgm:prSet presAssocID="{30B695FA-7464-4F8D-83D5-593B0DC5F289}" presName="Accent" presStyleLbl="bgShp" presStyleIdx="0" presStyleCnt="6"/>
      <dgm:spPr/>
    </dgm:pt>
    <dgm:pt modelId="{545E5B7C-93A3-40A8-BE7B-6ED2738F1424}" type="pres">
      <dgm:prSet presAssocID="{30B695FA-7464-4F8D-83D5-593B0DC5F28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67700-6D7F-407F-BCF3-75F11DF71EC9}" type="pres">
      <dgm:prSet presAssocID="{66007516-7CF1-4310-91F4-F89B42C7F88B}" presName="Accent2" presStyleCnt="0"/>
      <dgm:spPr/>
    </dgm:pt>
    <dgm:pt modelId="{9AF395A4-C3AB-4F2B-8117-86A3420F91F0}" type="pres">
      <dgm:prSet presAssocID="{66007516-7CF1-4310-91F4-F89B42C7F88B}" presName="Accent" presStyleLbl="bgShp" presStyleIdx="1" presStyleCnt="6"/>
      <dgm:spPr/>
    </dgm:pt>
    <dgm:pt modelId="{9B300523-863A-468D-85F9-E00BC34994DA}" type="pres">
      <dgm:prSet presAssocID="{66007516-7CF1-4310-91F4-F89B42C7F88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72432-B994-43C5-9CBD-37ADB2A6CC94}" type="pres">
      <dgm:prSet presAssocID="{015291D1-82AF-4BD2-A459-66D1860ED06D}" presName="Accent3" presStyleCnt="0"/>
      <dgm:spPr/>
    </dgm:pt>
    <dgm:pt modelId="{13EAF9E1-4FAA-49A5-82A6-5FFA26E641E6}" type="pres">
      <dgm:prSet presAssocID="{015291D1-82AF-4BD2-A459-66D1860ED06D}" presName="Accent" presStyleLbl="bgShp" presStyleIdx="2" presStyleCnt="6"/>
      <dgm:spPr/>
    </dgm:pt>
    <dgm:pt modelId="{93AA0DB8-863F-4221-85D8-E17528BD5C25}" type="pres">
      <dgm:prSet presAssocID="{015291D1-82AF-4BD2-A459-66D1860ED06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3957B-34E5-40B5-924A-990111375807}" type="pres">
      <dgm:prSet presAssocID="{5AD565A5-555D-4B63-8514-2A6766EED59C}" presName="Accent4" presStyleCnt="0"/>
      <dgm:spPr/>
    </dgm:pt>
    <dgm:pt modelId="{F82250F3-7206-4722-8C0B-FFAB7C708BD2}" type="pres">
      <dgm:prSet presAssocID="{5AD565A5-555D-4B63-8514-2A6766EED59C}" presName="Accent" presStyleLbl="bgShp" presStyleIdx="3" presStyleCnt="6"/>
      <dgm:spPr/>
    </dgm:pt>
    <dgm:pt modelId="{0DF9E137-8FD0-4B95-A355-1AA6FC8DB23E}" type="pres">
      <dgm:prSet presAssocID="{5AD565A5-555D-4B63-8514-2A6766EED59C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0FFF6-FA72-41E2-992F-5DE815C31F6B}" type="pres">
      <dgm:prSet presAssocID="{5A4C2756-0F6A-4D83-9F66-DE184CA44AAB}" presName="Accent5" presStyleCnt="0"/>
      <dgm:spPr/>
    </dgm:pt>
    <dgm:pt modelId="{AB735957-1022-49F9-95D9-41E292ADCB0C}" type="pres">
      <dgm:prSet presAssocID="{5A4C2756-0F6A-4D83-9F66-DE184CA44AAB}" presName="Accent" presStyleLbl="bgShp" presStyleIdx="4" presStyleCnt="6"/>
      <dgm:spPr/>
    </dgm:pt>
    <dgm:pt modelId="{487A820C-AAF5-4CBF-8D40-5257CBFBC158}" type="pres">
      <dgm:prSet presAssocID="{5A4C2756-0F6A-4D83-9F66-DE184CA44AAB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6F2C6-9A57-4B35-AA44-EE4EA5753070}" type="pres">
      <dgm:prSet presAssocID="{51A132FD-AF4E-41C5-90A1-810903DDD82D}" presName="Accent6" presStyleCnt="0"/>
      <dgm:spPr/>
    </dgm:pt>
    <dgm:pt modelId="{9A133AB8-5E2A-406E-B584-B114CB083F2D}" type="pres">
      <dgm:prSet presAssocID="{51A132FD-AF4E-41C5-90A1-810903DDD82D}" presName="Accent" presStyleLbl="bgShp" presStyleIdx="5" presStyleCnt="6"/>
      <dgm:spPr/>
    </dgm:pt>
    <dgm:pt modelId="{5DF7D45E-3B09-46A0-944C-FB3198E624FE}" type="pres">
      <dgm:prSet presAssocID="{51A132FD-AF4E-41C5-90A1-810903DDD82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1FC0D9-DFA2-4F15-B16A-0A230897CFB9}" srcId="{87C6A485-CBA1-4440-96F2-44C85C597C24}" destId="{E3A53D7E-C284-4FAE-A8D2-3B53280A02E2}" srcOrd="0" destOrd="0" parTransId="{048F79D6-A218-4FF3-9171-4A26F42F92EC}" sibTransId="{EC717D2C-745E-4C1E-8B62-6449D4C70823}"/>
    <dgm:cxn modelId="{FBA8666A-3E57-435F-BC75-D5F2F52A3FC1}" type="presOf" srcId="{5A4C2756-0F6A-4D83-9F66-DE184CA44AAB}" destId="{487A820C-AAF5-4CBF-8D40-5257CBFBC158}" srcOrd="0" destOrd="0" presId="urn:microsoft.com/office/officeart/2011/layout/HexagonRadial"/>
    <dgm:cxn modelId="{EA523AE4-A505-4C17-B0FA-43BFF94917E5}" srcId="{E3A53D7E-C284-4FAE-A8D2-3B53280A02E2}" destId="{51A132FD-AF4E-41C5-90A1-810903DDD82D}" srcOrd="5" destOrd="0" parTransId="{2C9D5017-F466-46CA-83D0-2C9E69D8B892}" sibTransId="{7AC06C83-FFFA-486B-B7A3-8E2CEB1E7E17}"/>
    <dgm:cxn modelId="{07B7D1E3-9855-4397-AC78-8DA36E6E55E6}" type="presOf" srcId="{30B695FA-7464-4F8D-83D5-593B0DC5F289}" destId="{545E5B7C-93A3-40A8-BE7B-6ED2738F1424}" srcOrd="0" destOrd="0" presId="urn:microsoft.com/office/officeart/2011/layout/HexagonRadial"/>
    <dgm:cxn modelId="{52732695-C462-4CF9-94F1-500A3B61C644}" srcId="{E3A53D7E-C284-4FAE-A8D2-3B53280A02E2}" destId="{66007516-7CF1-4310-91F4-F89B42C7F88B}" srcOrd="1" destOrd="0" parTransId="{58A78ABB-EACA-4F75-BDD6-2458C9664614}" sibTransId="{46B1CEA2-DCB1-44BB-988A-98A056E1B748}"/>
    <dgm:cxn modelId="{A096DD48-319F-447A-AC05-B3CE7DDD71F3}" type="presOf" srcId="{51A132FD-AF4E-41C5-90A1-810903DDD82D}" destId="{5DF7D45E-3B09-46A0-944C-FB3198E624FE}" srcOrd="0" destOrd="0" presId="urn:microsoft.com/office/officeart/2011/layout/HexagonRadial"/>
    <dgm:cxn modelId="{ACD033CF-AA09-4122-A803-79D2C738E603}" type="presOf" srcId="{015291D1-82AF-4BD2-A459-66D1860ED06D}" destId="{93AA0DB8-863F-4221-85D8-E17528BD5C25}" srcOrd="0" destOrd="0" presId="urn:microsoft.com/office/officeart/2011/layout/HexagonRadial"/>
    <dgm:cxn modelId="{977D0434-A9A4-4A8D-A1F6-CDFEDC2B1F30}" type="presOf" srcId="{5AD565A5-555D-4B63-8514-2A6766EED59C}" destId="{0DF9E137-8FD0-4B95-A355-1AA6FC8DB23E}" srcOrd="0" destOrd="0" presId="urn:microsoft.com/office/officeart/2011/layout/HexagonRadial"/>
    <dgm:cxn modelId="{3CEC7E1F-CD22-47E2-A281-E2AED895AFB6}" srcId="{E3A53D7E-C284-4FAE-A8D2-3B53280A02E2}" destId="{5AD565A5-555D-4B63-8514-2A6766EED59C}" srcOrd="3" destOrd="0" parTransId="{762228BD-3BE2-4112-8D86-D2366E075480}" sibTransId="{1E328256-C28E-4819-84A3-07BD7B0BFE7F}"/>
    <dgm:cxn modelId="{F7C314EA-FD44-4631-8A57-3CF3A2CDC114}" srcId="{E3A53D7E-C284-4FAE-A8D2-3B53280A02E2}" destId="{5A4C2756-0F6A-4D83-9F66-DE184CA44AAB}" srcOrd="4" destOrd="0" parTransId="{FCEF211F-91BC-441F-8DB3-D10787002AFE}" sibTransId="{4F92CE70-91B8-4799-9727-1065856E5727}"/>
    <dgm:cxn modelId="{4BAA09A4-5820-4A1B-93E3-0728D60167EB}" type="presOf" srcId="{66007516-7CF1-4310-91F4-F89B42C7F88B}" destId="{9B300523-863A-468D-85F9-E00BC34994DA}" srcOrd="0" destOrd="0" presId="urn:microsoft.com/office/officeart/2011/layout/HexagonRadial"/>
    <dgm:cxn modelId="{DC696870-E9E3-49C0-A360-D6D11ECDDB89}" type="presOf" srcId="{E3A53D7E-C284-4FAE-A8D2-3B53280A02E2}" destId="{166093BB-3514-42AC-9CE1-7494EDE6D248}" srcOrd="0" destOrd="0" presId="urn:microsoft.com/office/officeart/2011/layout/HexagonRadial"/>
    <dgm:cxn modelId="{DC60C451-335C-4851-A7EF-E80C7F63E708}" srcId="{E3A53D7E-C284-4FAE-A8D2-3B53280A02E2}" destId="{30B695FA-7464-4F8D-83D5-593B0DC5F289}" srcOrd="0" destOrd="0" parTransId="{E86471E9-97A8-4BE7-A06F-06D7AA615167}" sibTransId="{7B11A8C5-E748-4EDC-99D5-25E4591E0C8A}"/>
    <dgm:cxn modelId="{D006F125-3B91-4B59-AE78-AAB3F189C9AE}" type="presOf" srcId="{87C6A485-CBA1-4440-96F2-44C85C597C24}" destId="{EC8584C2-4B1A-478F-8048-C3E033370B63}" srcOrd="0" destOrd="0" presId="urn:microsoft.com/office/officeart/2011/layout/HexagonRadial"/>
    <dgm:cxn modelId="{FF12FBBB-9F60-4D79-84B2-FFD808B43532}" srcId="{E3A53D7E-C284-4FAE-A8D2-3B53280A02E2}" destId="{015291D1-82AF-4BD2-A459-66D1860ED06D}" srcOrd="2" destOrd="0" parTransId="{173BAA72-9417-4D29-9FCC-310D1165E4FB}" sibTransId="{D7999B0A-2B49-4AA0-82E9-2A88975FB62F}"/>
    <dgm:cxn modelId="{C3CE493E-D704-4B90-890F-42CA73084938}" type="presParOf" srcId="{EC8584C2-4B1A-478F-8048-C3E033370B63}" destId="{166093BB-3514-42AC-9CE1-7494EDE6D248}" srcOrd="0" destOrd="0" presId="urn:microsoft.com/office/officeart/2011/layout/HexagonRadial"/>
    <dgm:cxn modelId="{22ECB880-EEB1-4D98-8682-FE1054A7186A}" type="presParOf" srcId="{EC8584C2-4B1A-478F-8048-C3E033370B63}" destId="{3D1FFEDA-87D9-4F8C-A34C-5DE479AB4290}" srcOrd="1" destOrd="0" presId="urn:microsoft.com/office/officeart/2011/layout/HexagonRadial"/>
    <dgm:cxn modelId="{6B0EFC1D-2C55-472F-B2FE-88A28FD51C33}" type="presParOf" srcId="{3D1FFEDA-87D9-4F8C-A34C-5DE479AB4290}" destId="{6A6A525D-3E27-4331-B034-1581EEAC0B3C}" srcOrd="0" destOrd="0" presId="urn:microsoft.com/office/officeart/2011/layout/HexagonRadial"/>
    <dgm:cxn modelId="{926D5456-9914-4DE2-A0A2-81D0C9AE235D}" type="presParOf" srcId="{EC8584C2-4B1A-478F-8048-C3E033370B63}" destId="{545E5B7C-93A3-40A8-BE7B-6ED2738F1424}" srcOrd="2" destOrd="0" presId="urn:microsoft.com/office/officeart/2011/layout/HexagonRadial"/>
    <dgm:cxn modelId="{1E8898AA-EEF8-4A4B-80C7-7430F55EFA87}" type="presParOf" srcId="{EC8584C2-4B1A-478F-8048-C3E033370B63}" destId="{B4D67700-6D7F-407F-BCF3-75F11DF71EC9}" srcOrd="3" destOrd="0" presId="urn:microsoft.com/office/officeart/2011/layout/HexagonRadial"/>
    <dgm:cxn modelId="{149BF271-4E34-4C00-A087-9BC83986B9DE}" type="presParOf" srcId="{B4D67700-6D7F-407F-BCF3-75F11DF71EC9}" destId="{9AF395A4-C3AB-4F2B-8117-86A3420F91F0}" srcOrd="0" destOrd="0" presId="urn:microsoft.com/office/officeart/2011/layout/HexagonRadial"/>
    <dgm:cxn modelId="{78A0A0E3-036B-4454-8F36-064525BE1D99}" type="presParOf" srcId="{EC8584C2-4B1A-478F-8048-C3E033370B63}" destId="{9B300523-863A-468D-85F9-E00BC34994DA}" srcOrd="4" destOrd="0" presId="urn:microsoft.com/office/officeart/2011/layout/HexagonRadial"/>
    <dgm:cxn modelId="{21391357-797F-420E-9901-08B9459ED813}" type="presParOf" srcId="{EC8584C2-4B1A-478F-8048-C3E033370B63}" destId="{01072432-B994-43C5-9CBD-37ADB2A6CC94}" srcOrd="5" destOrd="0" presId="urn:microsoft.com/office/officeart/2011/layout/HexagonRadial"/>
    <dgm:cxn modelId="{E4FA062E-5DB2-45BF-8738-6DD2C5758027}" type="presParOf" srcId="{01072432-B994-43C5-9CBD-37ADB2A6CC94}" destId="{13EAF9E1-4FAA-49A5-82A6-5FFA26E641E6}" srcOrd="0" destOrd="0" presId="urn:microsoft.com/office/officeart/2011/layout/HexagonRadial"/>
    <dgm:cxn modelId="{9424DD03-BB54-4292-B21C-B6AE3A966831}" type="presParOf" srcId="{EC8584C2-4B1A-478F-8048-C3E033370B63}" destId="{93AA0DB8-863F-4221-85D8-E17528BD5C25}" srcOrd="6" destOrd="0" presId="urn:microsoft.com/office/officeart/2011/layout/HexagonRadial"/>
    <dgm:cxn modelId="{454A16A8-58A8-4F49-AECC-C853183B7F1A}" type="presParOf" srcId="{EC8584C2-4B1A-478F-8048-C3E033370B63}" destId="{0283957B-34E5-40B5-924A-990111375807}" srcOrd="7" destOrd="0" presId="urn:microsoft.com/office/officeart/2011/layout/HexagonRadial"/>
    <dgm:cxn modelId="{60BA9A21-230F-4248-8D07-8B5743844A1C}" type="presParOf" srcId="{0283957B-34E5-40B5-924A-990111375807}" destId="{F82250F3-7206-4722-8C0B-FFAB7C708BD2}" srcOrd="0" destOrd="0" presId="urn:microsoft.com/office/officeart/2011/layout/HexagonRadial"/>
    <dgm:cxn modelId="{65C31C46-C14D-4FAD-9F9F-3ED661D251B4}" type="presParOf" srcId="{EC8584C2-4B1A-478F-8048-C3E033370B63}" destId="{0DF9E137-8FD0-4B95-A355-1AA6FC8DB23E}" srcOrd="8" destOrd="0" presId="urn:microsoft.com/office/officeart/2011/layout/HexagonRadial"/>
    <dgm:cxn modelId="{651593DE-8F55-4355-966C-E1EFB3EB34E1}" type="presParOf" srcId="{EC8584C2-4B1A-478F-8048-C3E033370B63}" destId="{DBB0FFF6-FA72-41E2-992F-5DE815C31F6B}" srcOrd="9" destOrd="0" presId="urn:microsoft.com/office/officeart/2011/layout/HexagonRadial"/>
    <dgm:cxn modelId="{E4AABA57-A51F-4B2B-9078-1FA76965EAEF}" type="presParOf" srcId="{DBB0FFF6-FA72-41E2-992F-5DE815C31F6B}" destId="{AB735957-1022-49F9-95D9-41E292ADCB0C}" srcOrd="0" destOrd="0" presId="urn:microsoft.com/office/officeart/2011/layout/HexagonRadial"/>
    <dgm:cxn modelId="{98FAAC16-7E6C-4E97-9568-FEBB76AC0C7A}" type="presParOf" srcId="{EC8584C2-4B1A-478F-8048-C3E033370B63}" destId="{487A820C-AAF5-4CBF-8D40-5257CBFBC158}" srcOrd="10" destOrd="0" presId="urn:microsoft.com/office/officeart/2011/layout/HexagonRadial"/>
    <dgm:cxn modelId="{E1AA91AA-CBE7-431A-A3E6-4ACC93309F85}" type="presParOf" srcId="{EC8584C2-4B1A-478F-8048-C3E033370B63}" destId="{4B36F2C6-9A57-4B35-AA44-EE4EA5753070}" srcOrd="11" destOrd="0" presId="urn:microsoft.com/office/officeart/2011/layout/HexagonRadial"/>
    <dgm:cxn modelId="{8B40761F-6389-478A-AA6E-0C8960F46CCF}" type="presParOf" srcId="{4B36F2C6-9A57-4B35-AA44-EE4EA5753070}" destId="{9A133AB8-5E2A-406E-B584-B114CB083F2D}" srcOrd="0" destOrd="0" presId="urn:microsoft.com/office/officeart/2011/layout/HexagonRadial"/>
    <dgm:cxn modelId="{70697626-8DA8-4D35-A08A-F2C07370DA4A}" type="presParOf" srcId="{EC8584C2-4B1A-478F-8048-C3E033370B63}" destId="{5DF7D45E-3B09-46A0-944C-FB3198E624F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C6A485-CBA1-4440-96F2-44C85C597C2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53D7E-C284-4FAE-A8D2-3B53280A02E2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جودة التعليم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048F79D6-A218-4FF3-9171-4A26F42F92EC}" type="parTrans" cxnId="{B81FC0D9-DFA2-4F15-B16A-0A230897CFB9}">
      <dgm:prSet/>
      <dgm:spPr/>
      <dgm:t>
        <a:bodyPr/>
        <a:lstStyle/>
        <a:p>
          <a:endParaRPr lang="en-US"/>
        </a:p>
      </dgm:t>
    </dgm:pt>
    <dgm:pt modelId="{EC717D2C-745E-4C1E-8B62-6449D4C70823}" type="sibTrans" cxnId="{B81FC0D9-DFA2-4F15-B16A-0A230897CFB9}">
      <dgm:prSet/>
      <dgm:spPr/>
      <dgm:t>
        <a:bodyPr/>
        <a:lstStyle/>
        <a:p>
          <a:endParaRPr lang="en-US"/>
        </a:p>
      </dgm:t>
    </dgm:pt>
    <dgm:pt modelId="{30B695FA-7464-4F8D-83D5-593B0DC5F289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التقييم الذاتي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E86471E9-97A8-4BE7-A06F-06D7AA615167}" type="parTrans" cxnId="{DC60C451-335C-4851-A7EF-E80C7F63E708}">
      <dgm:prSet/>
      <dgm:spPr/>
      <dgm:t>
        <a:bodyPr/>
        <a:lstStyle/>
        <a:p>
          <a:endParaRPr lang="en-US"/>
        </a:p>
      </dgm:t>
    </dgm:pt>
    <dgm:pt modelId="{7B11A8C5-E748-4EDC-99D5-25E4591E0C8A}" type="sibTrans" cxnId="{DC60C451-335C-4851-A7EF-E80C7F63E708}">
      <dgm:prSet/>
      <dgm:spPr/>
      <dgm:t>
        <a:bodyPr/>
        <a:lstStyle/>
        <a:p>
          <a:endParaRPr lang="en-US"/>
        </a:p>
      </dgm:t>
    </dgm:pt>
    <dgm:pt modelId="{66007516-7CF1-4310-91F4-F89B42C7F88B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التقييم الخارجي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58A78ABB-EACA-4F75-BDD6-2458C9664614}" type="parTrans" cxnId="{52732695-C462-4CF9-94F1-500A3B61C644}">
      <dgm:prSet/>
      <dgm:spPr/>
      <dgm:t>
        <a:bodyPr/>
        <a:lstStyle/>
        <a:p>
          <a:endParaRPr lang="en-US"/>
        </a:p>
      </dgm:t>
    </dgm:pt>
    <dgm:pt modelId="{46B1CEA2-DCB1-44BB-988A-98A056E1B748}" type="sibTrans" cxnId="{52732695-C462-4CF9-94F1-500A3B61C644}">
      <dgm:prSet/>
      <dgm:spPr/>
      <dgm:t>
        <a:bodyPr/>
        <a:lstStyle/>
        <a:p>
          <a:endParaRPr lang="en-US"/>
        </a:p>
      </dgm:t>
    </dgm:pt>
    <dgm:pt modelId="{015291D1-82AF-4BD2-A459-66D1860ED06D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السياسات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173BAA72-9417-4D29-9FCC-310D1165E4FB}" type="parTrans" cxnId="{FF12FBBB-9F60-4D79-84B2-FFD808B43532}">
      <dgm:prSet/>
      <dgm:spPr/>
      <dgm:t>
        <a:bodyPr/>
        <a:lstStyle/>
        <a:p>
          <a:endParaRPr lang="en-US"/>
        </a:p>
      </dgm:t>
    </dgm:pt>
    <dgm:pt modelId="{D7999B0A-2B49-4AA0-82E9-2A88975FB62F}" type="sibTrans" cxnId="{FF12FBBB-9F60-4D79-84B2-FFD808B43532}">
      <dgm:prSet/>
      <dgm:spPr/>
      <dgm:t>
        <a:bodyPr/>
        <a:lstStyle/>
        <a:p>
          <a:endParaRPr lang="en-US"/>
        </a:p>
      </dgm:t>
    </dgm:pt>
    <dgm:pt modelId="{5AD565A5-555D-4B63-8514-2A6766EED59C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الوصف الوظيفي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762228BD-3BE2-4112-8D86-D2366E075480}" type="parTrans" cxnId="{3CEC7E1F-CD22-47E2-A281-E2AED895AFB6}">
      <dgm:prSet/>
      <dgm:spPr/>
      <dgm:t>
        <a:bodyPr/>
        <a:lstStyle/>
        <a:p>
          <a:endParaRPr lang="en-US"/>
        </a:p>
      </dgm:t>
    </dgm:pt>
    <dgm:pt modelId="{1E328256-C28E-4819-84A3-07BD7B0BFE7F}" type="sibTrans" cxnId="{3CEC7E1F-CD22-47E2-A281-E2AED895AFB6}">
      <dgm:prSet/>
      <dgm:spPr/>
      <dgm:t>
        <a:bodyPr/>
        <a:lstStyle/>
        <a:p>
          <a:endParaRPr lang="en-US"/>
        </a:p>
      </dgm:t>
    </dgm:pt>
    <dgm:pt modelId="{5A4C2756-0F6A-4D83-9F66-DE184CA44AAB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الموارد وتعزيزها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FCEF211F-91BC-441F-8DB3-D10787002AFE}" type="parTrans" cxnId="{F7C314EA-FD44-4631-8A57-3CF3A2CDC114}">
      <dgm:prSet/>
      <dgm:spPr/>
      <dgm:t>
        <a:bodyPr/>
        <a:lstStyle/>
        <a:p>
          <a:endParaRPr lang="en-US"/>
        </a:p>
      </dgm:t>
    </dgm:pt>
    <dgm:pt modelId="{4F92CE70-91B8-4799-9727-1065856E5727}" type="sibTrans" cxnId="{F7C314EA-FD44-4631-8A57-3CF3A2CDC114}">
      <dgm:prSet/>
      <dgm:spPr/>
      <dgm:t>
        <a:bodyPr/>
        <a:lstStyle/>
        <a:p>
          <a:endParaRPr lang="en-US"/>
        </a:p>
      </dgm:t>
    </dgm:pt>
    <dgm:pt modelId="{51A132FD-AF4E-41C5-90A1-810903DDD82D}">
      <dgm:prSet phldrT="[نص]" custT="1"/>
      <dgm:spPr/>
      <dgm:t>
        <a:bodyPr/>
        <a:lstStyle/>
        <a:p>
          <a:r>
            <a:rPr lang="ar-IQ" sz="2400" b="1" spc="-150" dirty="0" smtClean="0">
              <a:solidFill>
                <a:srgbClr val="002060"/>
              </a:solidFill>
            </a:rPr>
            <a:t>التغذية الراجعة</a:t>
          </a:r>
          <a:endParaRPr lang="en-US" sz="2400" b="1" spc="-150" dirty="0">
            <a:solidFill>
              <a:srgbClr val="002060"/>
            </a:solidFill>
          </a:endParaRPr>
        </a:p>
      </dgm:t>
    </dgm:pt>
    <dgm:pt modelId="{2C9D5017-F466-46CA-83D0-2C9E69D8B892}" type="parTrans" cxnId="{EA523AE4-A505-4C17-B0FA-43BFF94917E5}">
      <dgm:prSet/>
      <dgm:spPr/>
      <dgm:t>
        <a:bodyPr/>
        <a:lstStyle/>
        <a:p>
          <a:endParaRPr lang="en-US"/>
        </a:p>
      </dgm:t>
    </dgm:pt>
    <dgm:pt modelId="{7AC06C83-FFFA-486B-B7A3-8E2CEB1E7E17}" type="sibTrans" cxnId="{EA523AE4-A505-4C17-B0FA-43BFF94917E5}">
      <dgm:prSet/>
      <dgm:spPr/>
      <dgm:t>
        <a:bodyPr/>
        <a:lstStyle/>
        <a:p>
          <a:endParaRPr lang="en-US"/>
        </a:p>
      </dgm:t>
    </dgm:pt>
    <dgm:pt modelId="{EC8584C2-4B1A-478F-8048-C3E033370B63}" type="pres">
      <dgm:prSet presAssocID="{87C6A485-CBA1-4440-96F2-44C85C597C2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66093BB-3514-42AC-9CE1-7494EDE6D248}" type="pres">
      <dgm:prSet presAssocID="{E3A53D7E-C284-4FAE-A8D2-3B53280A02E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3D1FFEDA-87D9-4F8C-A34C-5DE479AB4290}" type="pres">
      <dgm:prSet presAssocID="{30B695FA-7464-4F8D-83D5-593B0DC5F289}" presName="Accent1" presStyleCnt="0"/>
      <dgm:spPr/>
    </dgm:pt>
    <dgm:pt modelId="{6A6A525D-3E27-4331-B034-1581EEAC0B3C}" type="pres">
      <dgm:prSet presAssocID="{30B695FA-7464-4F8D-83D5-593B0DC5F289}" presName="Accent" presStyleLbl="bgShp" presStyleIdx="0" presStyleCnt="6"/>
      <dgm:spPr/>
    </dgm:pt>
    <dgm:pt modelId="{545E5B7C-93A3-40A8-BE7B-6ED2738F1424}" type="pres">
      <dgm:prSet presAssocID="{30B695FA-7464-4F8D-83D5-593B0DC5F28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67700-6D7F-407F-BCF3-75F11DF71EC9}" type="pres">
      <dgm:prSet presAssocID="{66007516-7CF1-4310-91F4-F89B42C7F88B}" presName="Accent2" presStyleCnt="0"/>
      <dgm:spPr/>
    </dgm:pt>
    <dgm:pt modelId="{9AF395A4-C3AB-4F2B-8117-86A3420F91F0}" type="pres">
      <dgm:prSet presAssocID="{66007516-7CF1-4310-91F4-F89B42C7F88B}" presName="Accent" presStyleLbl="bgShp" presStyleIdx="1" presStyleCnt="6"/>
      <dgm:spPr/>
    </dgm:pt>
    <dgm:pt modelId="{9B300523-863A-468D-85F9-E00BC34994DA}" type="pres">
      <dgm:prSet presAssocID="{66007516-7CF1-4310-91F4-F89B42C7F88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72432-B994-43C5-9CBD-37ADB2A6CC94}" type="pres">
      <dgm:prSet presAssocID="{015291D1-82AF-4BD2-A459-66D1860ED06D}" presName="Accent3" presStyleCnt="0"/>
      <dgm:spPr/>
    </dgm:pt>
    <dgm:pt modelId="{13EAF9E1-4FAA-49A5-82A6-5FFA26E641E6}" type="pres">
      <dgm:prSet presAssocID="{015291D1-82AF-4BD2-A459-66D1860ED06D}" presName="Accent" presStyleLbl="bgShp" presStyleIdx="2" presStyleCnt="6"/>
      <dgm:spPr/>
    </dgm:pt>
    <dgm:pt modelId="{93AA0DB8-863F-4221-85D8-E17528BD5C25}" type="pres">
      <dgm:prSet presAssocID="{015291D1-82AF-4BD2-A459-66D1860ED06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3957B-34E5-40B5-924A-990111375807}" type="pres">
      <dgm:prSet presAssocID="{5AD565A5-555D-4B63-8514-2A6766EED59C}" presName="Accent4" presStyleCnt="0"/>
      <dgm:spPr/>
    </dgm:pt>
    <dgm:pt modelId="{F82250F3-7206-4722-8C0B-FFAB7C708BD2}" type="pres">
      <dgm:prSet presAssocID="{5AD565A5-555D-4B63-8514-2A6766EED59C}" presName="Accent" presStyleLbl="bgShp" presStyleIdx="3" presStyleCnt="6"/>
      <dgm:spPr/>
    </dgm:pt>
    <dgm:pt modelId="{0DF9E137-8FD0-4B95-A355-1AA6FC8DB23E}" type="pres">
      <dgm:prSet presAssocID="{5AD565A5-555D-4B63-8514-2A6766EED59C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0FFF6-FA72-41E2-992F-5DE815C31F6B}" type="pres">
      <dgm:prSet presAssocID="{5A4C2756-0F6A-4D83-9F66-DE184CA44AAB}" presName="Accent5" presStyleCnt="0"/>
      <dgm:spPr/>
    </dgm:pt>
    <dgm:pt modelId="{AB735957-1022-49F9-95D9-41E292ADCB0C}" type="pres">
      <dgm:prSet presAssocID="{5A4C2756-0F6A-4D83-9F66-DE184CA44AAB}" presName="Accent" presStyleLbl="bgShp" presStyleIdx="4" presStyleCnt="6"/>
      <dgm:spPr/>
    </dgm:pt>
    <dgm:pt modelId="{487A820C-AAF5-4CBF-8D40-5257CBFBC158}" type="pres">
      <dgm:prSet presAssocID="{5A4C2756-0F6A-4D83-9F66-DE184CA44AAB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6F2C6-9A57-4B35-AA44-EE4EA5753070}" type="pres">
      <dgm:prSet presAssocID="{51A132FD-AF4E-41C5-90A1-810903DDD82D}" presName="Accent6" presStyleCnt="0"/>
      <dgm:spPr/>
    </dgm:pt>
    <dgm:pt modelId="{9A133AB8-5E2A-406E-B584-B114CB083F2D}" type="pres">
      <dgm:prSet presAssocID="{51A132FD-AF4E-41C5-90A1-810903DDD82D}" presName="Accent" presStyleLbl="bgShp" presStyleIdx="5" presStyleCnt="6"/>
      <dgm:spPr/>
    </dgm:pt>
    <dgm:pt modelId="{5DF7D45E-3B09-46A0-944C-FB3198E624FE}" type="pres">
      <dgm:prSet presAssocID="{51A132FD-AF4E-41C5-90A1-810903DDD82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732695-C462-4CF9-94F1-500A3B61C644}" srcId="{E3A53D7E-C284-4FAE-A8D2-3B53280A02E2}" destId="{66007516-7CF1-4310-91F4-F89B42C7F88B}" srcOrd="1" destOrd="0" parTransId="{58A78ABB-EACA-4F75-BDD6-2458C9664614}" sibTransId="{46B1CEA2-DCB1-44BB-988A-98A056E1B748}"/>
    <dgm:cxn modelId="{0E891805-DE10-4FDA-A3E5-6C9AF10FF88F}" type="presOf" srcId="{5AD565A5-555D-4B63-8514-2A6766EED59C}" destId="{0DF9E137-8FD0-4B95-A355-1AA6FC8DB23E}" srcOrd="0" destOrd="0" presId="urn:microsoft.com/office/officeart/2011/layout/HexagonRadial"/>
    <dgm:cxn modelId="{C2BFED6C-8003-4DEC-B75D-132044F84B5D}" type="presOf" srcId="{5A4C2756-0F6A-4D83-9F66-DE184CA44AAB}" destId="{487A820C-AAF5-4CBF-8D40-5257CBFBC158}" srcOrd="0" destOrd="0" presId="urn:microsoft.com/office/officeart/2011/layout/HexagonRadial"/>
    <dgm:cxn modelId="{ABDA1754-147B-40F2-9E9B-4DF3C07E8F0F}" type="presOf" srcId="{51A132FD-AF4E-41C5-90A1-810903DDD82D}" destId="{5DF7D45E-3B09-46A0-944C-FB3198E624FE}" srcOrd="0" destOrd="0" presId="urn:microsoft.com/office/officeart/2011/layout/HexagonRadial"/>
    <dgm:cxn modelId="{A9D4E4CB-63C5-4F4B-9AC5-A47DB2AF30C9}" type="presOf" srcId="{66007516-7CF1-4310-91F4-F89B42C7F88B}" destId="{9B300523-863A-468D-85F9-E00BC34994DA}" srcOrd="0" destOrd="0" presId="urn:microsoft.com/office/officeart/2011/layout/HexagonRadial"/>
    <dgm:cxn modelId="{03912C1A-B2AA-4E50-9D19-28526A2BDC0B}" type="presOf" srcId="{87C6A485-CBA1-4440-96F2-44C85C597C24}" destId="{EC8584C2-4B1A-478F-8048-C3E033370B63}" srcOrd="0" destOrd="0" presId="urn:microsoft.com/office/officeart/2011/layout/HexagonRadial"/>
    <dgm:cxn modelId="{3CEC7E1F-CD22-47E2-A281-E2AED895AFB6}" srcId="{E3A53D7E-C284-4FAE-A8D2-3B53280A02E2}" destId="{5AD565A5-555D-4B63-8514-2A6766EED59C}" srcOrd="3" destOrd="0" parTransId="{762228BD-3BE2-4112-8D86-D2366E075480}" sibTransId="{1E328256-C28E-4819-84A3-07BD7B0BFE7F}"/>
    <dgm:cxn modelId="{F7C314EA-FD44-4631-8A57-3CF3A2CDC114}" srcId="{E3A53D7E-C284-4FAE-A8D2-3B53280A02E2}" destId="{5A4C2756-0F6A-4D83-9F66-DE184CA44AAB}" srcOrd="4" destOrd="0" parTransId="{FCEF211F-91BC-441F-8DB3-D10787002AFE}" sibTransId="{4F92CE70-91B8-4799-9727-1065856E5727}"/>
    <dgm:cxn modelId="{0D1015C6-1222-41B9-920A-C28D41CFB6D0}" type="presOf" srcId="{E3A53D7E-C284-4FAE-A8D2-3B53280A02E2}" destId="{166093BB-3514-42AC-9CE1-7494EDE6D248}" srcOrd="0" destOrd="0" presId="urn:microsoft.com/office/officeart/2011/layout/HexagonRadial"/>
    <dgm:cxn modelId="{EA523AE4-A505-4C17-B0FA-43BFF94917E5}" srcId="{E3A53D7E-C284-4FAE-A8D2-3B53280A02E2}" destId="{51A132FD-AF4E-41C5-90A1-810903DDD82D}" srcOrd="5" destOrd="0" parTransId="{2C9D5017-F466-46CA-83D0-2C9E69D8B892}" sibTransId="{7AC06C83-FFFA-486B-B7A3-8E2CEB1E7E17}"/>
    <dgm:cxn modelId="{B81FC0D9-DFA2-4F15-B16A-0A230897CFB9}" srcId="{87C6A485-CBA1-4440-96F2-44C85C597C24}" destId="{E3A53D7E-C284-4FAE-A8D2-3B53280A02E2}" srcOrd="0" destOrd="0" parTransId="{048F79D6-A218-4FF3-9171-4A26F42F92EC}" sibTransId="{EC717D2C-745E-4C1E-8B62-6449D4C70823}"/>
    <dgm:cxn modelId="{DC60C451-335C-4851-A7EF-E80C7F63E708}" srcId="{E3A53D7E-C284-4FAE-A8D2-3B53280A02E2}" destId="{30B695FA-7464-4F8D-83D5-593B0DC5F289}" srcOrd="0" destOrd="0" parTransId="{E86471E9-97A8-4BE7-A06F-06D7AA615167}" sibTransId="{7B11A8C5-E748-4EDC-99D5-25E4591E0C8A}"/>
    <dgm:cxn modelId="{EA4CC267-A02F-406F-A062-D03E80ED899C}" type="presOf" srcId="{30B695FA-7464-4F8D-83D5-593B0DC5F289}" destId="{545E5B7C-93A3-40A8-BE7B-6ED2738F1424}" srcOrd="0" destOrd="0" presId="urn:microsoft.com/office/officeart/2011/layout/HexagonRadial"/>
    <dgm:cxn modelId="{FF12FBBB-9F60-4D79-84B2-FFD808B43532}" srcId="{E3A53D7E-C284-4FAE-A8D2-3B53280A02E2}" destId="{015291D1-82AF-4BD2-A459-66D1860ED06D}" srcOrd="2" destOrd="0" parTransId="{173BAA72-9417-4D29-9FCC-310D1165E4FB}" sibTransId="{D7999B0A-2B49-4AA0-82E9-2A88975FB62F}"/>
    <dgm:cxn modelId="{59AC5870-6955-426A-B2C1-92997755E138}" type="presOf" srcId="{015291D1-82AF-4BD2-A459-66D1860ED06D}" destId="{93AA0DB8-863F-4221-85D8-E17528BD5C25}" srcOrd="0" destOrd="0" presId="urn:microsoft.com/office/officeart/2011/layout/HexagonRadial"/>
    <dgm:cxn modelId="{FA7A4B72-D22B-4311-BEA7-A0FF2A0A8EAD}" type="presParOf" srcId="{EC8584C2-4B1A-478F-8048-C3E033370B63}" destId="{166093BB-3514-42AC-9CE1-7494EDE6D248}" srcOrd="0" destOrd="0" presId="urn:microsoft.com/office/officeart/2011/layout/HexagonRadial"/>
    <dgm:cxn modelId="{148AED5A-86C7-431E-B43D-57C5B215798D}" type="presParOf" srcId="{EC8584C2-4B1A-478F-8048-C3E033370B63}" destId="{3D1FFEDA-87D9-4F8C-A34C-5DE479AB4290}" srcOrd="1" destOrd="0" presId="urn:microsoft.com/office/officeart/2011/layout/HexagonRadial"/>
    <dgm:cxn modelId="{C6853D2B-D05F-42DF-9D62-F5580C584966}" type="presParOf" srcId="{3D1FFEDA-87D9-4F8C-A34C-5DE479AB4290}" destId="{6A6A525D-3E27-4331-B034-1581EEAC0B3C}" srcOrd="0" destOrd="0" presId="urn:microsoft.com/office/officeart/2011/layout/HexagonRadial"/>
    <dgm:cxn modelId="{6C589D20-DAE1-46D1-B23F-C0981DC294CA}" type="presParOf" srcId="{EC8584C2-4B1A-478F-8048-C3E033370B63}" destId="{545E5B7C-93A3-40A8-BE7B-6ED2738F1424}" srcOrd="2" destOrd="0" presId="urn:microsoft.com/office/officeart/2011/layout/HexagonRadial"/>
    <dgm:cxn modelId="{43C5B57F-8113-401F-98EF-F50BD25EB43C}" type="presParOf" srcId="{EC8584C2-4B1A-478F-8048-C3E033370B63}" destId="{B4D67700-6D7F-407F-BCF3-75F11DF71EC9}" srcOrd="3" destOrd="0" presId="urn:microsoft.com/office/officeart/2011/layout/HexagonRadial"/>
    <dgm:cxn modelId="{451B51F7-EEFC-4E8B-B0C3-D52DD349E016}" type="presParOf" srcId="{B4D67700-6D7F-407F-BCF3-75F11DF71EC9}" destId="{9AF395A4-C3AB-4F2B-8117-86A3420F91F0}" srcOrd="0" destOrd="0" presId="urn:microsoft.com/office/officeart/2011/layout/HexagonRadial"/>
    <dgm:cxn modelId="{FEA02282-50C8-4D32-B16B-4AE4E74A875B}" type="presParOf" srcId="{EC8584C2-4B1A-478F-8048-C3E033370B63}" destId="{9B300523-863A-468D-85F9-E00BC34994DA}" srcOrd="4" destOrd="0" presId="urn:microsoft.com/office/officeart/2011/layout/HexagonRadial"/>
    <dgm:cxn modelId="{2897C754-BBD4-4796-BFCD-F374EE4DC9F1}" type="presParOf" srcId="{EC8584C2-4B1A-478F-8048-C3E033370B63}" destId="{01072432-B994-43C5-9CBD-37ADB2A6CC94}" srcOrd="5" destOrd="0" presId="urn:microsoft.com/office/officeart/2011/layout/HexagonRadial"/>
    <dgm:cxn modelId="{A5654778-2E4A-4771-A173-CB2037CBA3F3}" type="presParOf" srcId="{01072432-B994-43C5-9CBD-37ADB2A6CC94}" destId="{13EAF9E1-4FAA-49A5-82A6-5FFA26E641E6}" srcOrd="0" destOrd="0" presId="urn:microsoft.com/office/officeart/2011/layout/HexagonRadial"/>
    <dgm:cxn modelId="{38EB1850-78F3-47BE-A926-9CA9F2310B09}" type="presParOf" srcId="{EC8584C2-4B1A-478F-8048-C3E033370B63}" destId="{93AA0DB8-863F-4221-85D8-E17528BD5C25}" srcOrd="6" destOrd="0" presId="urn:microsoft.com/office/officeart/2011/layout/HexagonRadial"/>
    <dgm:cxn modelId="{BB72191B-44A9-4301-ABE0-A9E188678679}" type="presParOf" srcId="{EC8584C2-4B1A-478F-8048-C3E033370B63}" destId="{0283957B-34E5-40B5-924A-990111375807}" srcOrd="7" destOrd="0" presId="urn:microsoft.com/office/officeart/2011/layout/HexagonRadial"/>
    <dgm:cxn modelId="{E67CB2A3-2C35-4B76-8EC4-6F70220131EF}" type="presParOf" srcId="{0283957B-34E5-40B5-924A-990111375807}" destId="{F82250F3-7206-4722-8C0B-FFAB7C708BD2}" srcOrd="0" destOrd="0" presId="urn:microsoft.com/office/officeart/2011/layout/HexagonRadial"/>
    <dgm:cxn modelId="{E4E42D78-EEDC-4881-8BED-0CBDAC27BCA1}" type="presParOf" srcId="{EC8584C2-4B1A-478F-8048-C3E033370B63}" destId="{0DF9E137-8FD0-4B95-A355-1AA6FC8DB23E}" srcOrd="8" destOrd="0" presId="urn:microsoft.com/office/officeart/2011/layout/HexagonRadial"/>
    <dgm:cxn modelId="{BDBF6A89-5723-40C3-9219-6908EEC6CE9F}" type="presParOf" srcId="{EC8584C2-4B1A-478F-8048-C3E033370B63}" destId="{DBB0FFF6-FA72-41E2-992F-5DE815C31F6B}" srcOrd="9" destOrd="0" presId="urn:microsoft.com/office/officeart/2011/layout/HexagonRadial"/>
    <dgm:cxn modelId="{22B98993-AE76-46DD-B641-EC27F63868B1}" type="presParOf" srcId="{DBB0FFF6-FA72-41E2-992F-5DE815C31F6B}" destId="{AB735957-1022-49F9-95D9-41E292ADCB0C}" srcOrd="0" destOrd="0" presId="urn:microsoft.com/office/officeart/2011/layout/HexagonRadial"/>
    <dgm:cxn modelId="{003C45D9-D586-40AB-BD4C-CB444507F465}" type="presParOf" srcId="{EC8584C2-4B1A-478F-8048-C3E033370B63}" destId="{487A820C-AAF5-4CBF-8D40-5257CBFBC158}" srcOrd="10" destOrd="0" presId="urn:microsoft.com/office/officeart/2011/layout/HexagonRadial"/>
    <dgm:cxn modelId="{CFEFF463-9D82-4E66-A84C-362D46807C77}" type="presParOf" srcId="{EC8584C2-4B1A-478F-8048-C3E033370B63}" destId="{4B36F2C6-9A57-4B35-AA44-EE4EA5753070}" srcOrd="11" destOrd="0" presId="urn:microsoft.com/office/officeart/2011/layout/HexagonRadial"/>
    <dgm:cxn modelId="{15E95379-75ED-44CA-AA5F-C9EEA6A01775}" type="presParOf" srcId="{4B36F2C6-9A57-4B35-AA44-EE4EA5753070}" destId="{9A133AB8-5E2A-406E-B584-B114CB083F2D}" srcOrd="0" destOrd="0" presId="urn:microsoft.com/office/officeart/2011/layout/HexagonRadial"/>
    <dgm:cxn modelId="{55B6F73F-1BF4-48F2-8630-7FEBC7EF7ADE}" type="presParOf" srcId="{EC8584C2-4B1A-478F-8048-C3E033370B63}" destId="{5DF7D45E-3B09-46A0-944C-FB3198E624F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9F9E1F-D357-483E-A9EF-B093D2E0975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27EECD-3974-43B5-BF2F-90D1FA5666D9}">
      <dgm:prSet phldrT="[نص]" custT="1"/>
      <dgm:spPr/>
      <dgm:t>
        <a:bodyPr/>
        <a:lstStyle/>
        <a:p>
          <a:r>
            <a:rPr lang="ar-IQ" sz="1800" dirty="0" smtClean="0"/>
            <a:t>القيادة</a:t>
          </a:r>
          <a:endParaRPr lang="en-US" sz="1800" dirty="0"/>
        </a:p>
      </dgm:t>
    </dgm:pt>
    <dgm:pt modelId="{FFD49E49-C1E2-4A82-AE43-336896E97B96}" type="parTrans" cxnId="{21C5E4DE-0461-43B1-98A9-40B05347A4DD}">
      <dgm:prSet/>
      <dgm:spPr/>
      <dgm:t>
        <a:bodyPr/>
        <a:lstStyle/>
        <a:p>
          <a:endParaRPr lang="en-US"/>
        </a:p>
      </dgm:t>
    </dgm:pt>
    <dgm:pt modelId="{F4BE6B33-B96A-4E6C-B192-7D67839E5DA2}" type="sibTrans" cxnId="{21C5E4DE-0461-43B1-98A9-40B05347A4DD}">
      <dgm:prSet custT="1"/>
      <dgm:spPr/>
      <dgm:t>
        <a:bodyPr/>
        <a:lstStyle/>
        <a:p>
          <a:r>
            <a:rPr lang="ar-IQ" sz="1800" dirty="0" smtClean="0"/>
            <a:t>المعرفة</a:t>
          </a:r>
          <a:endParaRPr lang="en-US" sz="1800" dirty="0"/>
        </a:p>
      </dgm:t>
    </dgm:pt>
    <dgm:pt modelId="{AFA3117D-19BC-4835-A3F0-1AEA6FD68105}">
      <dgm:prSet phldrT="[نص]" custT="1"/>
      <dgm:spPr/>
      <dgm:t>
        <a:bodyPr/>
        <a:lstStyle/>
        <a:p>
          <a:r>
            <a:rPr lang="ar-IQ" sz="1400" dirty="0" smtClean="0"/>
            <a:t>العمليات</a:t>
          </a:r>
          <a:endParaRPr lang="en-US" sz="1400" dirty="0"/>
        </a:p>
      </dgm:t>
    </dgm:pt>
    <dgm:pt modelId="{DA20939D-FCE8-4CED-8161-A72664DDC30C}" type="parTrans" cxnId="{7C2EBA99-05A5-447E-B41A-FD08773324DB}">
      <dgm:prSet/>
      <dgm:spPr/>
      <dgm:t>
        <a:bodyPr/>
        <a:lstStyle/>
        <a:p>
          <a:endParaRPr lang="en-US"/>
        </a:p>
      </dgm:t>
    </dgm:pt>
    <dgm:pt modelId="{DBD262C2-B14D-41B6-8E70-59481B04B256}" type="sibTrans" cxnId="{7C2EBA99-05A5-447E-B41A-FD08773324DB}">
      <dgm:prSet custT="1"/>
      <dgm:spPr/>
      <dgm:t>
        <a:bodyPr/>
        <a:lstStyle/>
        <a:p>
          <a:r>
            <a:rPr lang="ar-IQ" sz="1800" dirty="0" smtClean="0"/>
            <a:t>الافراد</a:t>
          </a:r>
          <a:endParaRPr lang="en-US" sz="1800" dirty="0"/>
        </a:p>
      </dgm:t>
    </dgm:pt>
    <dgm:pt modelId="{8594CF00-5271-4D57-8E43-1F3253820B1A}">
      <dgm:prSet phldrT="[نص]" custT="1"/>
      <dgm:spPr/>
      <dgm:t>
        <a:bodyPr/>
        <a:lstStyle/>
        <a:p>
          <a:pPr algn="ctr"/>
          <a:r>
            <a:rPr lang="ar-IQ" sz="2400" dirty="0" smtClean="0">
              <a:solidFill>
                <a:srgbClr val="00B050"/>
              </a:solidFill>
            </a:rPr>
            <a:t> خدمة المستفيد</a:t>
          </a:r>
          <a:endParaRPr lang="en-US" sz="2400" dirty="0">
            <a:solidFill>
              <a:srgbClr val="00B050"/>
            </a:solidFill>
          </a:endParaRPr>
        </a:p>
      </dgm:t>
    </dgm:pt>
    <dgm:pt modelId="{8BB5E50A-02A2-49BA-9649-B5A06A2F82E1}" type="parTrans" cxnId="{3C2FE705-6CAC-48C5-B4F7-35A6E1E33754}">
      <dgm:prSet/>
      <dgm:spPr/>
      <dgm:t>
        <a:bodyPr/>
        <a:lstStyle/>
        <a:p>
          <a:endParaRPr lang="en-US"/>
        </a:p>
      </dgm:t>
    </dgm:pt>
    <dgm:pt modelId="{C1C69DDB-AD00-4D98-91AC-8C675DC167B6}" type="sibTrans" cxnId="{3C2FE705-6CAC-48C5-B4F7-35A6E1E33754}">
      <dgm:prSet/>
      <dgm:spPr/>
      <dgm:t>
        <a:bodyPr/>
        <a:lstStyle/>
        <a:p>
          <a:endParaRPr lang="en-US"/>
        </a:p>
      </dgm:t>
    </dgm:pt>
    <dgm:pt modelId="{4FDC4785-D798-4536-B001-873575C4BC17}">
      <dgm:prSet phldrT="[نص]" custT="1"/>
      <dgm:spPr/>
      <dgm:t>
        <a:bodyPr/>
        <a:lstStyle/>
        <a:p>
          <a:r>
            <a:rPr lang="ar-IQ" sz="1600" dirty="0" smtClean="0"/>
            <a:t>المالية</a:t>
          </a:r>
          <a:endParaRPr lang="en-US" sz="1600" dirty="0"/>
        </a:p>
      </dgm:t>
    </dgm:pt>
    <dgm:pt modelId="{F5B1D3AF-4A5B-4B76-894F-F7EAF71D2D2E}" type="parTrans" cxnId="{3E2D5F42-B267-48A9-8F3A-816D6770F372}">
      <dgm:prSet/>
      <dgm:spPr/>
      <dgm:t>
        <a:bodyPr/>
        <a:lstStyle/>
        <a:p>
          <a:endParaRPr lang="en-US"/>
        </a:p>
      </dgm:t>
    </dgm:pt>
    <dgm:pt modelId="{4FE36782-1104-482B-A480-7B80D3EAE6B6}" type="sibTrans" cxnId="{3E2D5F42-B267-48A9-8F3A-816D6770F372}">
      <dgm:prSet custT="1"/>
      <dgm:spPr/>
      <dgm:t>
        <a:bodyPr/>
        <a:lstStyle/>
        <a:p>
          <a:r>
            <a:rPr lang="ar-IQ" sz="2400" dirty="0" smtClean="0"/>
            <a:t>بيئة </a:t>
          </a:r>
          <a:r>
            <a:rPr lang="ar-IQ" sz="1800" dirty="0" smtClean="0"/>
            <a:t>العمل</a:t>
          </a:r>
          <a:endParaRPr lang="en-US" sz="1800" dirty="0"/>
        </a:p>
      </dgm:t>
    </dgm:pt>
    <dgm:pt modelId="{E044DAA3-981D-4ED9-90CB-8BD4F7A379EF}">
      <dgm:prSet phldrT="[نص]" custT="1"/>
      <dgm:spPr/>
      <dgm:t>
        <a:bodyPr/>
        <a:lstStyle/>
        <a:p>
          <a:r>
            <a:rPr lang="ar-IQ" sz="2400" dirty="0" smtClean="0">
              <a:solidFill>
                <a:srgbClr val="00B050"/>
              </a:solidFill>
            </a:rPr>
            <a:t>تحقيق النتائج</a:t>
          </a:r>
          <a:endParaRPr lang="en-US" sz="2400" dirty="0">
            <a:solidFill>
              <a:srgbClr val="00B050"/>
            </a:solidFill>
          </a:endParaRPr>
        </a:p>
      </dgm:t>
    </dgm:pt>
    <dgm:pt modelId="{209E2967-CA6A-4015-B11E-8D329BB573E0}" type="parTrans" cxnId="{B4B514D9-7F0E-4028-BFC5-136EAA9D876C}">
      <dgm:prSet/>
      <dgm:spPr/>
      <dgm:t>
        <a:bodyPr/>
        <a:lstStyle/>
        <a:p>
          <a:endParaRPr lang="en-US"/>
        </a:p>
      </dgm:t>
    </dgm:pt>
    <dgm:pt modelId="{A3D4DBA4-9CA3-4852-B525-23B7A9A1B4CD}" type="sibTrans" cxnId="{B4B514D9-7F0E-4028-BFC5-136EAA9D876C}">
      <dgm:prSet/>
      <dgm:spPr/>
      <dgm:t>
        <a:bodyPr/>
        <a:lstStyle/>
        <a:p>
          <a:endParaRPr lang="en-US"/>
        </a:p>
      </dgm:t>
    </dgm:pt>
    <dgm:pt modelId="{AECC1D70-678C-4AD5-900F-B6C51D7CEB89}">
      <dgm:prSet phldrT="[نص]" custT="1"/>
      <dgm:spPr/>
      <dgm:t>
        <a:bodyPr/>
        <a:lstStyle/>
        <a:p>
          <a:r>
            <a:rPr lang="ar-IQ" sz="2800" dirty="0" smtClean="0">
              <a:solidFill>
                <a:srgbClr val="00B050"/>
              </a:solidFill>
            </a:rPr>
            <a:t>الشفافية</a:t>
          </a:r>
          <a:endParaRPr lang="en-US" sz="2800" dirty="0">
            <a:solidFill>
              <a:srgbClr val="00B050"/>
            </a:solidFill>
          </a:endParaRPr>
        </a:p>
      </dgm:t>
    </dgm:pt>
    <dgm:pt modelId="{F145B457-28A3-486B-992E-2A6D46512B1E}" type="sibTrans" cxnId="{2818210F-AEAE-4E7E-B3C8-FD5C7F7C44E2}">
      <dgm:prSet/>
      <dgm:spPr/>
      <dgm:t>
        <a:bodyPr/>
        <a:lstStyle/>
        <a:p>
          <a:endParaRPr lang="en-US"/>
        </a:p>
      </dgm:t>
    </dgm:pt>
    <dgm:pt modelId="{C3CCBABA-BBA1-443E-A62E-0BE820EAD6E5}" type="parTrans" cxnId="{2818210F-AEAE-4E7E-B3C8-FD5C7F7C44E2}">
      <dgm:prSet/>
      <dgm:spPr/>
      <dgm:t>
        <a:bodyPr/>
        <a:lstStyle/>
        <a:p>
          <a:endParaRPr lang="en-US"/>
        </a:p>
      </dgm:t>
    </dgm:pt>
    <dgm:pt modelId="{70DB7B25-3989-4BE6-8A08-927DA64AD373}" type="pres">
      <dgm:prSet presAssocID="{2B9F9E1F-D357-483E-A9EF-B093D2E0975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62AFA13-A58A-4E9E-BD5E-79A94463912D}" type="pres">
      <dgm:prSet presAssocID="{2F27EECD-3974-43B5-BF2F-90D1FA5666D9}" presName="composite" presStyleCnt="0"/>
      <dgm:spPr/>
    </dgm:pt>
    <dgm:pt modelId="{C8CF6453-F81E-4CD2-8C4D-BD597CBE3A7B}" type="pres">
      <dgm:prSet presAssocID="{2F27EECD-3974-43B5-BF2F-90D1FA5666D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FDA6C-84C7-441E-BF23-BA17845F86CE}" type="pres">
      <dgm:prSet presAssocID="{2F27EECD-3974-43B5-BF2F-90D1FA5666D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F677A-0737-4226-A421-825B5BFE90B0}" type="pres">
      <dgm:prSet presAssocID="{2F27EECD-3974-43B5-BF2F-90D1FA5666D9}" presName="BalanceSpacing" presStyleCnt="0"/>
      <dgm:spPr/>
    </dgm:pt>
    <dgm:pt modelId="{7661B8E3-0712-4A23-85C1-742F33F844DE}" type="pres">
      <dgm:prSet presAssocID="{2F27EECD-3974-43B5-BF2F-90D1FA5666D9}" presName="BalanceSpacing1" presStyleCnt="0"/>
      <dgm:spPr/>
    </dgm:pt>
    <dgm:pt modelId="{21C7C7D2-DD0C-450A-8C93-50DD72371511}" type="pres">
      <dgm:prSet presAssocID="{F4BE6B33-B96A-4E6C-B192-7D67839E5DA2}" presName="Accent1Text" presStyleLbl="node1" presStyleIdx="1" presStyleCnt="6"/>
      <dgm:spPr/>
      <dgm:t>
        <a:bodyPr/>
        <a:lstStyle/>
        <a:p>
          <a:endParaRPr lang="en-US"/>
        </a:p>
      </dgm:t>
    </dgm:pt>
    <dgm:pt modelId="{727678A9-8AF2-47B1-A6E5-741329D3049D}" type="pres">
      <dgm:prSet presAssocID="{F4BE6B33-B96A-4E6C-B192-7D67839E5DA2}" presName="spaceBetweenRectangles" presStyleCnt="0"/>
      <dgm:spPr/>
    </dgm:pt>
    <dgm:pt modelId="{5E432EC0-5DD5-4711-BE34-0B13F3635A41}" type="pres">
      <dgm:prSet presAssocID="{AFA3117D-19BC-4835-A3F0-1AEA6FD68105}" presName="composite" presStyleCnt="0"/>
      <dgm:spPr/>
    </dgm:pt>
    <dgm:pt modelId="{485FA88F-C4E6-40F3-891A-6E6B233AEE51}" type="pres">
      <dgm:prSet presAssocID="{AFA3117D-19BC-4835-A3F0-1AEA6FD68105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BAB6C-AA17-4349-BAF7-29177959D306}" type="pres">
      <dgm:prSet presAssocID="{AFA3117D-19BC-4835-A3F0-1AEA6FD68105}" presName="Childtext1" presStyleLbl="revTx" presStyleIdx="1" presStyleCnt="3" custScaleX="152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53122-6928-49AC-B7C3-524D360C2923}" type="pres">
      <dgm:prSet presAssocID="{AFA3117D-19BC-4835-A3F0-1AEA6FD68105}" presName="BalanceSpacing" presStyleCnt="0"/>
      <dgm:spPr/>
    </dgm:pt>
    <dgm:pt modelId="{5B047F41-654F-4C47-BD15-322D31084C57}" type="pres">
      <dgm:prSet presAssocID="{AFA3117D-19BC-4835-A3F0-1AEA6FD68105}" presName="BalanceSpacing1" presStyleCnt="0"/>
      <dgm:spPr/>
    </dgm:pt>
    <dgm:pt modelId="{C8456CD0-23B9-476A-B657-0D7AC2B501A8}" type="pres">
      <dgm:prSet presAssocID="{DBD262C2-B14D-41B6-8E70-59481B04B256}" presName="Accent1Text" presStyleLbl="node1" presStyleIdx="3" presStyleCnt="6"/>
      <dgm:spPr/>
      <dgm:t>
        <a:bodyPr/>
        <a:lstStyle/>
        <a:p>
          <a:endParaRPr lang="en-US"/>
        </a:p>
      </dgm:t>
    </dgm:pt>
    <dgm:pt modelId="{E22AD432-3CD2-400A-AD11-10B104339D9C}" type="pres">
      <dgm:prSet presAssocID="{DBD262C2-B14D-41B6-8E70-59481B04B256}" presName="spaceBetweenRectangles" presStyleCnt="0"/>
      <dgm:spPr/>
    </dgm:pt>
    <dgm:pt modelId="{B08E60B3-1732-4382-8506-AA8D836091E0}" type="pres">
      <dgm:prSet presAssocID="{4FDC4785-D798-4536-B001-873575C4BC17}" presName="composite" presStyleCnt="0"/>
      <dgm:spPr/>
    </dgm:pt>
    <dgm:pt modelId="{C7C7AB0D-19BE-4336-9E95-67DD125A9E01}" type="pres">
      <dgm:prSet presAssocID="{4FDC4785-D798-4536-B001-873575C4BC1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11531-0F3E-4AB8-852C-09496E835E52}" type="pres">
      <dgm:prSet presAssocID="{4FDC4785-D798-4536-B001-873575C4BC17}" presName="Childtext1" presStyleLbl="revTx" presStyleIdx="2" presStyleCnt="3" custScaleX="136796" custScaleY="73273" custLinFactNeighborX="16492" custLinFactNeighborY="4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B344A-914A-4015-BF91-2D42EABFE07F}" type="pres">
      <dgm:prSet presAssocID="{4FDC4785-D798-4536-B001-873575C4BC17}" presName="BalanceSpacing" presStyleCnt="0"/>
      <dgm:spPr/>
    </dgm:pt>
    <dgm:pt modelId="{944455FB-CF10-4950-9A72-42A2DB91B2C2}" type="pres">
      <dgm:prSet presAssocID="{4FDC4785-D798-4536-B001-873575C4BC17}" presName="BalanceSpacing1" presStyleCnt="0"/>
      <dgm:spPr/>
    </dgm:pt>
    <dgm:pt modelId="{C7F288BA-5B17-42C1-B31B-1EB2511E142C}" type="pres">
      <dgm:prSet presAssocID="{4FE36782-1104-482B-A480-7B80D3EAE6B6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7C2EBA99-05A5-447E-B41A-FD08773324DB}" srcId="{2B9F9E1F-D357-483E-A9EF-B093D2E09752}" destId="{AFA3117D-19BC-4835-A3F0-1AEA6FD68105}" srcOrd="1" destOrd="0" parTransId="{DA20939D-FCE8-4CED-8161-A72664DDC30C}" sibTransId="{DBD262C2-B14D-41B6-8E70-59481B04B256}"/>
    <dgm:cxn modelId="{489AD65C-4496-4C58-8849-D55E2854C335}" type="presOf" srcId="{4FE36782-1104-482B-A480-7B80D3EAE6B6}" destId="{C7F288BA-5B17-42C1-B31B-1EB2511E142C}" srcOrd="0" destOrd="0" presId="urn:microsoft.com/office/officeart/2008/layout/AlternatingHexagons"/>
    <dgm:cxn modelId="{168C0E24-89A1-4A28-B843-0C330F814B31}" type="presOf" srcId="{8594CF00-5271-4D57-8E43-1F3253820B1A}" destId="{051BAB6C-AA17-4349-BAF7-29177959D306}" srcOrd="0" destOrd="0" presId="urn:microsoft.com/office/officeart/2008/layout/AlternatingHexagons"/>
    <dgm:cxn modelId="{97190760-FEA1-4E6C-A537-E234E4B40573}" type="presOf" srcId="{AFA3117D-19BC-4835-A3F0-1AEA6FD68105}" destId="{485FA88F-C4E6-40F3-891A-6E6B233AEE51}" srcOrd="0" destOrd="0" presId="urn:microsoft.com/office/officeart/2008/layout/AlternatingHexagons"/>
    <dgm:cxn modelId="{48B0AA09-27F5-4E22-8BAC-C66F907E4E59}" type="presOf" srcId="{E044DAA3-981D-4ED9-90CB-8BD4F7A379EF}" destId="{00811531-0F3E-4AB8-852C-09496E835E52}" srcOrd="0" destOrd="0" presId="urn:microsoft.com/office/officeart/2008/layout/AlternatingHexagons"/>
    <dgm:cxn modelId="{B4B514D9-7F0E-4028-BFC5-136EAA9D876C}" srcId="{4FDC4785-D798-4536-B001-873575C4BC17}" destId="{E044DAA3-981D-4ED9-90CB-8BD4F7A379EF}" srcOrd="0" destOrd="0" parTransId="{209E2967-CA6A-4015-B11E-8D329BB573E0}" sibTransId="{A3D4DBA4-9CA3-4852-B525-23B7A9A1B4CD}"/>
    <dgm:cxn modelId="{A2C47D5F-574A-40EA-9838-FCADAD7F5CC2}" type="presOf" srcId="{2B9F9E1F-D357-483E-A9EF-B093D2E09752}" destId="{70DB7B25-3989-4BE6-8A08-927DA64AD373}" srcOrd="0" destOrd="0" presId="urn:microsoft.com/office/officeart/2008/layout/AlternatingHexagons"/>
    <dgm:cxn modelId="{3C2FE705-6CAC-48C5-B4F7-35A6E1E33754}" srcId="{AFA3117D-19BC-4835-A3F0-1AEA6FD68105}" destId="{8594CF00-5271-4D57-8E43-1F3253820B1A}" srcOrd="0" destOrd="0" parTransId="{8BB5E50A-02A2-49BA-9649-B5A06A2F82E1}" sibTransId="{C1C69DDB-AD00-4D98-91AC-8C675DC167B6}"/>
    <dgm:cxn modelId="{2818210F-AEAE-4E7E-B3C8-FD5C7F7C44E2}" srcId="{2F27EECD-3974-43B5-BF2F-90D1FA5666D9}" destId="{AECC1D70-678C-4AD5-900F-B6C51D7CEB89}" srcOrd="0" destOrd="0" parTransId="{C3CCBABA-BBA1-443E-A62E-0BE820EAD6E5}" sibTransId="{F145B457-28A3-486B-992E-2A6D46512B1E}"/>
    <dgm:cxn modelId="{49B5D1DA-3BC6-4C15-9BE7-DE4AE9BC1805}" type="presOf" srcId="{DBD262C2-B14D-41B6-8E70-59481B04B256}" destId="{C8456CD0-23B9-476A-B657-0D7AC2B501A8}" srcOrd="0" destOrd="0" presId="urn:microsoft.com/office/officeart/2008/layout/AlternatingHexagons"/>
    <dgm:cxn modelId="{9211FFB4-2A77-403E-ACC6-00357640827A}" type="presOf" srcId="{F4BE6B33-B96A-4E6C-B192-7D67839E5DA2}" destId="{21C7C7D2-DD0C-450A-8C93-50DD72371511}" srcOrd="0" destOrd="0" presId="urn:microsoft.com/office/officeart/2008/layout/AlternatingHexagons"/>
    <dgm:cxn modelId="{21C5E4DE-0461-43B1-98A9-40B05347A4DD}" srcId="{2B9F9E1F-D357-483E-A9EF-B093D2E09752}" destId="{2F27EECD-3974-43B5-BF2F-90D1FA5666D9}" srcOrd="0" destOrd="0" parTransId="{FFD49E49-C1E2-4A82-AE43-336896E97B96}" sibTransId="{F4BE6B33-B96A-4E6C-B192-7D67839E5DA2}"/>
    <dgm:cxn modelId="{3E2D5F42-B267-48A9-8F3A-816D6770F372}" srcId="{2B9F9E1F-D357-483E-A9EF-B093D2E09752}" destId="{4FDC4785-D798-4536-B001-873575C4BC17}" srcOrd="2" destOrd="0" parTransId="{F5B1D3AF-4A5B-4B76-894F-F7EAF71D2D2E}" sibTransId="{4FE36782-1104-482B-A480-7B80D3EAE6B6}"/>
    <dgm:cxn modelId="{08E6633F-6A92-4860-B13B-D455B4E0588E}" type="presOf" srcId="{2F27EECD-3974-43B5-BF2F-90D1FA5666D9}" destId="{C8CF6453-F81E-4CD2-8C4D-BD597CBE3A7B}" srcOrd="0" destOrd="0" presId="urn:microsoft.com/office/officeart/2008/layout/AlternatingHexagons"/>
    <dgm:cxn modelId="{D6361C7B-ACEE-409F-820C-D9EB848C6A71}" type="presOf" srcId="{AECC1D70-678C-4AD5-900F-B6C51D7CEB89}" destId="{351FDA6C-84C7-441E-BF23-BA17845F86CE}" srcOrd="0" destOrd="0" presId="urn:microsoft.com/office/officeart/2008/layout/AlternatingHexagons"/>
    <dgm:cxn modelId="{4E44C8C0-31BF-4FED-B079-36F7261082D7}" type="presOf" srcId="{4FDC4785-D798-4536-B001-873575C4BC17}" destId="{C7C7AB0D-19BE-4336-9E95-67DD125A9E01}" srcOrd="0" destOrd="0" presId="urn:microsoft.com/office/officeart/2008/layout/AlternatingHexagons"/>
    <dgm:cxn modelId="{153D3A21-1CA9-4ADA-87F0-2F00D91D8520}" type="presParOf" srcId="{70DB7B25-3989-4BE6-8A08-927DA64AD373}" destId="{062AFA13-A58A-4E9E-BD5E-79A94463912D}" srcOrd="0" destOrd="0" presId="urn:microsoft.com/office/officeart/2008/layout/AlternatingHexagons"/>
    <dgm:cxn modelId="{3A3E6431-FC6C-40AE-A286-37E54714F135}" type="presParOf" srcId="{062AFA13-A58A-4E9E-BD5E-79A94463912D}" destId="{C8CF6453-F81E-4CD2-8C4D-BD597CBE3A7B}" srcOrd="0" destOrd="0" presId="urn:microsoft.com/office/officeart/2008/layout/AlternatingHexagons"/>
    <dgm:cxn modelId="{54525CF9-70BE-49EB-A89F-4899F38BED0A}" type="presParOf" srcId="{062AFA13-A58A-4E9E-BD5E-79A94463912D}" destId="{351FDA6C-84C7-441E-BF23-BA17845F86CE}" srcOrd="1" destOrd="0" presId="urn:microsoft.com/office/officeart/2008/layout/AlternatingHexagons"/>
    <dgm:cxn modelId="{6C526F68-4A44-4F6A-9AA3-AF08019704FC}" type="presParOf" srcId="{062AFA13-A58A-4E9E-BD5E-79A94463912D}" destId="{A62F677A-0737-4226-A421-825B5BFE90B0}" srcOrd="2" destOrd="0" presId="urn:microsoft.com/office/officeart/2008/layout/AlternatingHexagons"/>
    <dgm:cxn modelId="{34170A9D-8B45-4955-AA9B-082661CCB9DE}" type="presParOf" srcId="{062AFA13-A58A-4E9E-BD5E-79A94463912D}" destId="{7661B8E3-0712-4A23-85C1-742F33F844DE}" srcOrd="3" destOrd="0" presId="urn:microsoft.com/office/officeart/2008/layout/AlternatingHexagons"/>
    <dgm:cxn modelId="{D11ED842-4C9E-4CFC-8487-B1381E8B2CAD}" type="presParOf" srcId="{062AFA13-A58A-4E9E-BD5E-79A94463912D}" destId="{21C7C7D2-DD0C-450A-8C93-50DD72371511}" srcOrd="4" destOrd="0" presId="urn:microsoft.com/office/officeart/2008/layout/AlternatingHexagons"/>
    <dgm:cxn modelId="{E023FB89-EFF8-4338-B7B0-9CF13D69A88C}" type="presParOf" srcId="{70DB7B25-3989-4BE6-8A08-927DA64AD373}" destId="{727678A9-8AF2-47B1-A6E5-741329D3049D}" srcOrd="1" destOrd="0" presId="urn:microsoft.com/office/officeart/2008/layout/AlternatingHexagons"/>
    <dgm:cxn modelId="{2F08CB7B-B746-4491-ADAE-A10F5A448AA2}" type="presParOf" srcId="{70DB7B25-3989-4BE6-8A08-927DA64AD373}" destId="{5E432EC0-5DD5-4711-BE34-0B13F3635A41}" srcOrd="2" destOrd="0" presId="urn:microsoft.com/office/officeart/2008/layout/AlternatingHexagons"/>
    <dgm:cxn modelId="{AE934EC0-B76F-4722-B406-705E39374D53}" type="presParOf" srcId="{5E432EC0-5DD5-4711-BE34-0B13F3635A41}" destId="{485FA88F-C4E6-40F3-891A-6E6B233AEE51}" srcOrd="0" destOrd="0" presId="urn:microsoft.com/office/officeart/2008/layout/AlternatingHexagons"/>
    <dgm:cxn modelId="{98C9C712-7433-4234-AE5B-FE3826CF8E9F}" type="presParOf" srcId="{5E432EC0-5DD5-4711-BE34-0B13F3635A41}" destId="{051BAB6C-AA17-4349-BAF7-29177959D306}" srcOrd="1" destOrd="0" presId="urn:microsoft.com/office/officeart/2008/layout/AlternatingHexagons"/>
    <dgm:cxn modelId="{D60CFE8F-0A63-4FF8-A005-2C984D5EE7AD}" type="presParOf" srcId="{5E432EC0-5DD5-4711-BE34-0B13F3635A41}" destId="{54353122-6928-49AC-B7C3-524D360C2923}" srcOrd="2" destOrd="0" presId="urn:microsoft.com/office/officeart/2008/layout/AlternatingHexagons"/>
    <dgm:cxn modelId="{E2977E7D-14A9-4118-AE5A-73CE44BA8F65}" type="presParOf" srcId="{5E432EC0-5DD5-4711-BE34-0B13F3635A41}" destId="{5B047F41-654F-4C47-BD15-322D31084C57}" srcOrd="3" destOrd="0" presId="urn:microsoft.com/office/officeart/2008/layout/AlternatingHexagons"/>
    <dgm:cxn modelId="{9551B6B9-CB8E-4F8B-811E-C18453FD37DC}" type="presParOf" srcId="{5E432EC0-5DD5-4711-BE34-0B13F3635A41}" destId="{C8456CD0-23B9-476A-B657-0D7AC2B501A8}" srcOrd="4" destOrd="0" presId="urn:microsoft.com/office/officeart/2008/layout/AlternatingHexagons"/>
    <dgm:cxn modelId="{16315BF5-7DC8-488F-AC99-692445BC7565}" type="presParOf" srcId="{70DB7B25-3989-4BE6-8A08-927DA64AD373}" destId="{E22AD432-3CD2-400A-AD11-10B104339D9C}" srcOrd="3" destOrd="0" presId="urn:microsoft.com/office/officeart/2008/layout/AlternatingHexagons"/>
    <dgm:cxn modelId="{BA915FA7-5E5B-44F2-ACE7-C342B4C2275A}" type="presParOf" srcId="{70DB7B25-3989-4BE6-8A08-927DA64AD373}" destId="{B08E60B3-1732-4382-8506-AA8D836091E0}" srcOrd="4" destOrd="0" presId="urn:microsoft.com/office/officeart/2008/layout/AlternatingHexagons"/>
    <dgm:cxn modelId="{BEDB0621-211B-461A-8D71-4454B38A6142}" type="presParOf" srcId="{B08E60B3-1732-4382-8506-AA8D836091E0}" destId="{C7C7AB0D-19BE-4336-9E95-67DD125A9E01}" srcOrd="0" destOrd="0" presId="urn:microsoft.com/office/officeart/2008/layout/AlternatingHexagons"/>
    <dgm:cxn modelId="{98426D90-E60C-485D-9A1D-B9CE462911E3}" type="presParOf" srcId="{B08E60B3-1732-4382-8506-AA8D836091E0}" destId="{00811531-0F3E-4AB8-852C-09496E835E52}" srcOrd="1" destOrd="0" presId="urn:microsoft.com/office/officeart/2008/layout/AlternatingHexagons"/>
    <dgm:cxn modelId="{C6977BF5-512C-4EFD-AFD1-F92AB1427464}" type="presParOf" srcId="{B08E60B3-1732-4382-8506-AA8D836091E0}" destId="{44BB344A-914A-4015-BF91-2D42EABFE07F}" srcOrd="2" destOrd="0" presId="urn:microsoft.com/office/officeart/2008/layout/AlternatingHexagons"/>
    <dgm:cxn modelId="{72824B0F-9E2D-4CD2-AC5D-DB8D140F2404}" type="presParOf" srcId="{B08E60B3-1732-4382-8506-AA8D836091E0}" destId="{944455FB-CF10-4950-9A72-42A2DB91B2C2}" srcOrd="3" destOrd="0" presId="urn:microsoft.com/office/officeart/2008/layout/AlternatingHexagons"/>
    <dgm:cxn modelId="{AFD04587-87C6-494F-B008-B505FDE6345F}" type="presParOf" srcId="{B08E60B3-1732-4382-8506-AA8D836091E0}" destId="{C7F288BA-5B17-42C1-B31B-1EB2511E142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093BB-3514-42AC-9CE1-7494EDE6D248}">
      <dsp:nvSpPr>
        <dsp:cNvPr id="0" name=""/>
        <dsp:cNvSpPr/>
      </dsp:nvSpPr>
      <dsp:spPr>
        <a:xfrm>
          <a:off x="2214607" y="1311046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جودة التعليم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2490752" y="1549923"/>
        <a:ext cx="1114106" cy="963746"/>
      </dsp:txXfrm>
    </dsp:sp>
    <dsp:sp modelId="{9AF395A4-C3AB-4F2B-8117-86A3420F91F0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E5B7C-93A3-40A8-BE7B-6ED2738F1424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التقييم الذاتي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2594415" y="195784"/>
        <a:ext cx="912982" cy="789836"/>
      </dsp:txXfrm>
    </dsp:sp>
    <dsp:sp modelId="{13EAF9E1-4FAA-49A5-82A6-5FFA26E641E6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0523-863A-468D-85F9-E00BC34994DA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التقييم الخارجي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3846830" y="922427"/>
        <a:ext cx="912982" cy="789836"/>
      </dsp:txXfrm>
    </dsp:sp>
    <dsp:sp modelId="{F82250F3-7206-4722-8C0B-FFAB7C708BD2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A0DB8-863F-4221-85D8-E17528BD5C25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السياسات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3846830" y="2350923"/>
        <a:ext cx="912982" cy="789836"/>
      </dsp:txXfrm>
    </dsp:sp>
    <dsp:sp modelId="{AB735957-1022-49F9-95D9-41E292ADCB0C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F9E137-8FD0-4B95-A355-1AA6FC8DB23E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الوصف الوظيفي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2594415" y="3078379"/>
        <a:ext cx="912982" cy="789836"/>
      </dsp:txXfrm>
    </dsp:sp>
    <dsp:sp modelId="{9A133AB8-5E2A-406E-B584-B114CB083F2D}">
      <dsp:nvSpPr>
        <dsp:cNvPr id="0" name=""/>
        <dsp:cNvSpPr/>
      </dsp:nvSpPr>
      <dsp:spPr>
        <a:xfrm>
          <a:off x="14719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A820C-AAF5-4CBF-8D40-5257CBFBC158}">
      <dsp:nvSpPr>
        <dsp:cNvPr id="0" name=""/>
        <dsp:cNvSpPr/>
      </dsp:nvSpPr>
      <dsp:spPr>
        <a:xfrm>
          <a:off x="11098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الموارد وتعزيزها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1336187" y="2351736"/>
        <a:ext cx="912982" cy="789836"/>
      </dsp:txXfrm>
    </dsp:sp>
    <dsp:sp modelId="{5DF7D45E-3B09-46A0-944C-FB3198E624FE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التغذية الراجعة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1336187" y="920801"/>
        <a:ext cx="912982" cy="7898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093BB-3514-42AC-9CE1-7494EDE6D248}">
      <dsp:nvSpPr>
        <dsp:cNvPr id="0" name=""/>
        <dsp:cNvSpPr/>
      </dsp:nvSpPr>
      <dsp:spPr>
        <a:xfrm>
          <a:off x="2214607" y="1311046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جودة التعليم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2490752" y="1549923"/>
        <a:ext cx="1114106" cy="963746"/>
      </dsp:txXfrm>
    </dsp:sp>
    <dsp:sp modelId="{9AF395A4-C3AB-4F2B-8117-86A3420F91F0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E5B7C-93A3-40A8-BE7B-6ED2738F1424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التقييم الذاتي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2594415" y="195784"/>
        <a:ext cx="912982" cy="789836"/>
      </dsp:txXfrm>
    </dsp:sp>
    <dsp:sp modelId="{13EAF9E1-4FAA-49A5-82A6-5FFA26E641E6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0523-863A-468D-85F9-E00BC34994DA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التقييم الخارجي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3846830" y="922427"/>
        <a:ext cx="912982" cy="789836"/>
      </dsp:txXfrm>
    </dsp:sp>
    <dsp:sp modelId="{F82250F3-7206-4722-8C0B-FFAB7C708BD2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A0DB8-863F-4221-85D8-E17528BD5C25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السياسات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3846830" y="2350923"/>
        <a:ext cx="912982" cy="789836"/>
      </dsp:txXfrm>
    </dsp:sp>
    <dsp:sp modelId="{AB735957-1022-49F9-95D9-41E292ADCB0C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F9E137-8FD0-4B95-A355-1AA6FC8DB23E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الوصف الوظيفي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2594415" y="3078379"/>
        <a:ext cx="912982" cy="789836"/>
      </dsp:txXfrm>
    </dsp:sp>
    <dsp:sp modelId="{9A133AB8-5E2A-406E-B584-B114CB083F2D}">
      <dsp:nvSpPr>
        <dsp:cNvPr id="0" name=""/>
        <dsp:cNvSpPr/>
      </dsp:nvSpPr>
      <dsp:spPr>
        <a:xfrm>
          <a:off x="14719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A820C-AAF5-4CBF-8D40-5257CBFBC158}">
      <dsp:nvSpPr>
        <dsp:cNvPr id="0" name=""/>
        <dsp:cNvSpPr/>
      </dsp:nvSpPr>
      <dsp:spPr>
        <a:xfrm>
          <a:off x="11098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الموارد وتعزيزها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1336187" y="2351736"/>
        <a:ext cx="912982" cy="789836"/>
      </dsp:txXfrm>
    </dsp:sp>
    <dsp:sp modelId="{5DF7D45E-3B09-46A0-944C-FB3198E624FE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spc="-150" dirty="0" smtClean="0">
              <a:solidFill>
                <a:srgbClr val="002060"/>
              </a:solidFill>
            </a:rPr>
            <a:t>التغذية الراجعة</a:t>
          </a:r>
          <a:endParaRPr lang="en-US" sz="2400" b="1" kern="1200" spc="-150" dirty="0">
            <a:solidFill>
              <a:srgbClr val="002060"/>
            </a:solidFill>
          </a:endParaRPr>
        </a:p>
      </dsp:txBody>
      <dsp:txXfrm>
        <a:off x="1336187" y="920801"/>
        <a:ext cx="912982" cy="789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F6453-F81E-4CD2-8C4D-BD597CBE3A7B}">
      <dsp:nvSpPr>
        <dsp:cNvPr id="0" name=""/>
        <dsp:cNvSpPr/>
      </dsp:nvSpPr>
      <dsp:spPr>
        <a:xfrm rot="5400000">
          <a:off x="2022464" y="63064"/>
          <a:ext cx="950019" cy="82651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القيادة</a:t>
          </a:r>
          <a:endParaRPr lang="en-US" sz="1800" kern="1200" dirty="0"/>
        </a:p>
      </dsp:txBody>
      <dsp:txXfrm rot="-5400000">
        <a:off x="2213014" y="149358"/>
        <a:ext cx="568918" cy="653929"/>
      </dsp:txXfrm>
    </dsp:sp>
    <dsp:sp modelId="{351FDA6C-84C7-441E-BF23-BA17845F86CE}">
      <dsp:nvSpPr>
        <dsp:cNvPr id="0" name=""/>
        <dsp:cNvSpPr/>
      </dsp:nvSpPr>
      <dsp:spPr>
        <a:xfrm>
          <a:off x="2935813" y="191317"/>
          <a:ext cx="1060221" cy="57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rgbClr val="00B050"/>
              </a:solidFill>
            </a:rPr>
            <a:t>الشفافية</a:t>
          </a:r>
          <a:endParaRPr lang="en-US" sz="2800" kern="1200" dirty="0">
            <a:solidFill>
              <a:srgbClr val="00B050"/>
            </a:solidFill>
          </a:endParaRPr>
        </a:p>
      </dsp:txBody>
      <dsp:txXfrm>
        <a:off x="2935813" y="191317"/>
        <a:ext cx="1060221" cy="570011"/>
      </dsp:txXfrm>
    </dsp:sp>
    <dsp:sp modelId="{21C7C7D2-DD0C-450A-8C93-50DD72371511}">
      <dsp:nvSpPr>
        <dsp:cNvPr id="0" name=""/>
        <dsp:cNvSpPr/>
      </dsp:nvSpPr>
      <dsp:spPr>
        <a:xfrm rot="5400000">
          <a:off x="1129826" y="63064"/>
          <a:ext cx="950019" cy="82651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29734"/>
            <a:satOff val="-7900"/>
            <a:lumOff val="-321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المعرفة</a:t>
          </a:r>
          <a:endParaRPr lang="en-US" sz="1800" kern="1200" dirty="0"/>
        </a:p>
      </dsp:txBody>
      <dsp:txXfrm rot="-5400000">
        <a:off x="1320376" y="149358"/>
        <a:ext cx="568918" cy="653929"/>
      </dsp:txXfrm>
    </dsp:sp>
    <dsp:sp modelId="{485FA88F-C4E6-40F3-891A-6E6B233AEE51}">
      <dsp:nvSpPr>
        <dsp:cNvPr id="0" name=""/>
        <dsp:cNvSpPr/>
      </dsp:nvSpPr>
      <dsp:spPr>
        <a:xfrm rot="5400000">
          <a:off x="1709672" y="869441"/>
          <a:ext cx="950019" cy="82651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59469"/>
            <a:satOff val="-15801"/>
            <a:lumOff val="-643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kern="1200" dirty="0" smtClean="0"/>
            <a:t>العمليات</a:t>
          </a:r>
          <a:endParaRPr lang="en-US" sz="1400" kern="1200" dirty="0"/>
        </a:p>
      </dsp:txBody>
      <dsp:txXfrm rot="-5400000">
        <a:off x="1900222" y="955735"/>
        <a:ext cx="568918" cy="653929"/>
      </dsp:txXfrm>
    </dsp:sp>
    <dsp:sp modelId="{051BAB6C-AA17-4349-BAF7-29177959D306}">
      <dsp:nvSpPr>
        <dsp:cNvPr id="0" name=""/>
        <dsp:cNvSpPr/>
      </dsp:nvSpPr>
      <dsp:spPr>
        <a:xfrm>
          <a:off x="440727" y="997694"/>
          <a:ext cx="1566970" cy="57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>
              <a:solidFill>
                <a:srgbClr val="00B050"/>
              </a:solidFill>
            </a:rPr>
            <a:t> خدمة المستفيد</a:t>
          </a:r>
          <a:endParaRPr lang="en-US" sz="2400" kern="1200" dirty="0">
            <a:solidFill>
              <a:srgbClr val="00B050"/>
            </a:solidFill>
          </a:endParaRPr>
        </a:p>
      </dsp:txBody>
      <dsp:txXfrm>
        <a:off x="440727" y="997694"/>
        <a:ext cx="1566970" cy="570011"/>
      </dsp:txXfrm>
    </dsp:sp>
    <dsp:sp modelId="{C8456CD0-23B9-476A-B657-0D7AC2B501A8}">
      <dsp:nvSpPr>
        <dsp:cNvPr id="0" name=""/>
        <dsp:cNvSpPr/>
      </dsp:nvSpPr>
      <dsp:spPr>
        <a:xfrm rot="5400000">
          <a:off x="2602310" y="869441"/>
          <a:ext cx="950019" cy="82651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89203"/>
            <a:satOff val="-23701"/>
            <a:lumOff val="-964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الافراد</a:t>
          </a:r>
          <a:endParaRPr lang="en-US" sz="1800" kern="1200" dirty="0"/>
        </a:p>
      </dsp:txBody>
      <dsp:txXfrm rot="-5400000">
        <a:off x="2792860" y="955735"/>
        <a:ext cx="568918" cy="653929"/>
      </dsp:txXfrm>
    </dsp:sp>
    <dsp:sp modelId="{C7C7AB0D-19BE-4336-9E95-67DD125A9E01}">
      <dsp:nvSpPr>
        <dsp:cNvPr id="0" name=""/>
        <dsp:cNvSpPr/>
      </dsp:nvSpPr>
      <dsp:spPr>
        <a:xfrm rot="5400000">
          <a:off x="1924934" y="1675818"/>
          <a:ext cx="950019" cy="82651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18938"/>
            <a:satOff val="-31602"/>
            <a:lumOff val="-1286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kern="1200" dirty="0" smtClean="0"/>
            <a:t>المالية</a:t>
          </a:r>
          <a:endParaRPr lang="en-US" sz="1600" kern="1200" dirty="0"/>
        </a:p>
      </dsp:txBody>
      <dsp:txXfrm rot="-5400000">
        <a:off x="2115484" y="1762112"/>
        <a:ext cx="568918" cy="653929"/>
      </dsp:txXfrm>
    </dsp:sp>
    <dsp:sp modelId="{00811531-0F3E-4AB8-852C-09496E835E52}">
      <dsp:nvSpPr>
        <dsp:cNvPr id="0" name=""/>
        <dsp:cNvSpPr/>
      </dsp:nvSpPr>
      <dsp:spPr>
        <a:xfrm>
          <a:off x="2818075" y="1904783"/>
          <a:ext cx="1450341" cy="417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>
              <a:solidFill>
                <a:srgbClr val="00B050"/>
              </a:solidFill>
            </a:rPr>
            <a:t>تحقيق النتائج</a:t>
          </a:r>
          <a:endParaRPr lang="en-US" sz="2400" kern="1200" dirty="0">
            <a:solidFill>
              <a:srgbClr val="00B050"/>
            </a:solidFill>
          </a:endParaRPr>
        </a:p>
      </dsp:txBody>
      <dsp:txXfrm>
        <a:off x="2818075" y="1904783"/>
        <a:ext cx="1450341" cy="417664"/>
      </dsp:txXfrm>
    </dsp:sp>
    <dsp:sp modelId="{C7F288BA-5B17-42C1-B31B-1EB2511E142C}">
      <dsp:nvSpPr>
        <dsp:cNvPr id="0" name=""/>
        <dsp:cNvSpPr/>
      </dsp:nvSpPr>
      <dsp:spPr>
        <a:xfrm rot="5400000">
          <a:off x="1032296" y="1675818"/>
          <a:ext cx="950019" cy="82651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48672"/>
            <a:satOff val="-39502"/>
            <a:lumOff val="-1607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بيئة </a:t>
          </a:r>
          <a:r>
            <a:rPr lang="ar-IQ" sz="1800" kern="1200" dirty="0" smtClean="0"/>
            <a:t>العمل</a:t>
          </a:r>
          <a:endParaRPr lang="en-US" sz="1800" kern="1200" dirty="0"/>
        </a:p>
      </dsp:txBody>
      <dsp:txXfrm rot="-5400000">
        <a:off x="1222846" y="1762112"/>
        <a:ext cx="568918" cy="653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أفكار متشعبة على شكل سداسي"/>
  <dgm:desc val="يُستخدم لعرض عملية ذات خطوات متسلسلة متعلقة بفكرة أساسية أو موضوع أساسي. يمكن استخدام ستة أشكال من المستوى 2 كحد أقصى. وهو ملائم للاستخدام مع مجموعات صغيرة من النصوص. لا يتم عرض النص غير المستخدَم إلا أنه يبقى متوفرًا إذا قمت بالتبديل بين التخطيطات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أفكار متشعبة على شكل سداسي"/>
  <dgm:desc val="يُستخدم لعرض عملية ذات خطوات متسلسلة متعلقة بفكرة أساسية أو موضوع أساسي. يمكن استخدام ستة أشكال من المستوى 2 كحد أقصى. وهو ملائم للاستخدام مع مجموعات صغيرة من النصوص. لا يتم عرض النص غير المستخدَم إلا أنه يبقى متوفرًا إذا قمت بالتبديل بين التخطيطات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81AC1-D5F6-45ED-B23F-3FE6BA06CB61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67ABB-3751-4FA0-8D34-3B261BC26B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6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67ABB-3751-4FA0-8D34-3B261BC26B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7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E7E-8ACF-41A3-BA65-0B0CF5E512A5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DFFF-E14B-42AD-B10C-992B4A001228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66B2-A0E3-4FAE-95DB-56FAAC4002AF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CD8C-158C-420B-B0CE-6AB813CD913E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DDC9-6F2E-4E60-B495-2020ED40CE7E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60D4-0A25-4CEB-B85D-76E12FC951EF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14E0-92E4-4D8E-B020-1D2026607705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5D1B-E595-4FAE-93E8-EEA2E4917465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6D4-7C87-4859-A077-2EF24E271AFF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F698-F97F-4219-96BB-F47DDCC506F1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34B6-CEBE-4FF8-B719-931C3F923AF5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81B0891-54B2-425B-93B5-BDAAC7631FBE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883B378-3BB3-4C9C-8BC7-4A68494B1A0F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forum.org/reports/the-global-gender-gap-report-2017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arabstates.unwomen.org/ar/what-we-do/sdgs&#1608;" TargetMode="External"/><Relationship Id="rId13" Type="http://schemas.openxmlformats.org/officeDocument/2006/relationships/hyperlink" Target="http://lerc.uobabylon.edu.iq/" TargetMode="External"/><Relationship Id="rId3" Type="http://schemas.openxmlformats.org/officeDocument/2006/relationships/hyperlink" Target="https://www.un.org/sustainabledevelopment/hunger/" TargetMode="External"/><Relationship Id="rId7" Type="http://schemas.openxmlformats.org/officeDocument/2006/relationships/hyperlink" Target="https://www.un.org/sustainabledevelopment/water-and-sanitation/" TargetMode="External"/><Relationship Id="rId12" Type="http://schemas.openxmlformats.org/officeDocument/2006/relationships/hyperlink" Target="http://admin.uobabylon.edu.iq/" TargetMode="External"/><Relationship Id="rId2" Type="http://schemas.openxmlformats.org/officeDocument/2006/relationships/hyperlink" Target="https://www.un.org/sustainabledevelopment/povert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n.org/sustainabledevelopment/gender-equality/" TargetMode="External"/><Relationship Id="rId11" Type="http://schemas.openxmlformats.org/officeDocument/2006/relationships/hyperlink" Target="http://sustainability.uobabylon.edu.iq/" TargetMode="External"/><Relationship Id="rId5" Type="http://schemas.openxmlformats.org/officeDocument/2006/relationships/hyperlink" Target="https://www.un.org/sustainabledevelopment/education/" TargetMode="External"/><Relationship Id="rId10" Type="http://schemas.openxmlformats.org/officeDocument/2006/relationships/hyperlink" Target="https://www.un.org/sustainabledevelopment/globalpartnerships/" TargetMode="External"/><Relationship Id="rId4" Type="http://schemas.openxmlformats.org/officeDocument/2006/relationships/hyperlink" Target="https://www.un.org/sustainabledevelopment/health/" TargetMode="External"/><Relationship Id="rId9" Type="http://schemas.openxmlformats.org/officeDocument/2006/relationships/hyperlink" Target="https://www.un.org/sustainabledevelopment/peace-justice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bkhudhair@gmail.co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uobrankings@uobbylon.edu.iq" TargetMode="External"/><Relationship Id="rId5" Type="http://schemas.openxmlformats.org/officeDocument/2006/relationships/hyperlink" Target="mailto:iso@uobabylon.edu.iq" TargetMode="External"/><Relationship Id="rId4" Type="http://schemas.openxmlformats.org/officeDocument/2006/relationships/hyperlink" Target="mailto:bushra@uobabylon.edu.iq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257800" y="4267200"/>
            <a:ext cx="3200400" cy="1143000"/>
          </a:xfrm>
        </p:spPr>
        <p:txBody>
          <a:bodyPr>
            <a:noAutofit/>
          </a:bodyPr>
          <a:lstStyle/>
          <a:p>
            <a:pPr algn="ctr"/>
            <a:r>
              <a:rPr lang="ar-IQ" sz="1800" dirty="0" smtClean="0">
                <a:solidFill>
                  <a:srgbClr val="00B050"/>
                </a:solidFill>
              </a:rPr>
              <a:t>م. د. بشرى محمد كاظم المطيري</a:t>
            </a:r>
          </a:p>
          <a:p>
            <a:pPr algn="ctr"/>
            <a:r>
              <a:rPr lang="ar-IQ" sz="1800" dirty="0" smtClean="0">
                <a:solidFill>
                  <a:srgbClr val="00B050"/>
                </a:solidFill>
              </a:rPr>
              <a:t>التصنيفات العالمية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010400" cy="1549760"/>
          </a:xfrm>
        </p:spPr>
        <p:txBody>
          <a:bodyPr>
            <a:noAutofit/>
          </a:bodyPr>
          <a:lstStyle/>
          <a:p>
            <a:r>
              <a:rPr lang="ar-IQ" sz="4000" dirty="0" smtClean="0">
                <a:solidFill>
                  <a:srgbClr val="FFFF00"/>
                </a:solidFill>
              </a:rPr>
              <a:t>دور التعليم العالي في تحقيق اهداف التنمية المستدامة 2015-2030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SDG1,2,3,4,5,16,17 </a:t>
            </a:r>
            <a:r>
              <a:rPr lang="ar-IQ" sz="2400" dirty="0" smtClean="0">
                <a:solidFill>
                  <a:srgbClr val="FFC000"/>
                </a:solidFill>
              </a:rPr>
              <a:t>«دراسة في وسائل تحقيق الأهداف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ar-IQ" sz="2400" dirty="0" smtClean="0">
                <a:solidFill>
                  <a:srgbClr val="FFC000"/>
                </a:solidFill>
              </a:rPr>
              <a:t/>
            </a:r>
            <a:br>
              <a:rPr lang="ar-IQ" sz="2400" dirty="0" smtClean="0">
                <a:solidFill>
                  <a:srgbClr val="FFC000"/>
                </a:solidFill>
              </a:rPr>
            </a:br>
            <a:r>
              <a:rPr lang="ar-IQ" sz="2400" dirty="0" smtClean="0">
                <a:solidFill>
                  <a:srgbClr val="FFC000"/>
                </a:solidFill>
              </a:rPr>
              <a:t>تجربة جامعة بابل»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685800" y="4267200"/>
            <a:ext cx="35052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1800" dirty="0" smtClean="0">
                <a:solidFill>
                  <a:srgbClr val="00B050"/>
                </a:solidFill>
              </a:rPr>
              <a:t>أ. د. قحطان هادي الجبوري</a:t>
            </a:r>
          </a:p>
          <a:p>
            <a:r>
              <a:rPr lang="ar-IQ" sz="1800" dirty="0" smtClean="0">
                <a:solidFill>
                  <a:srgbClr val="00B050"/>
                </a:solidFill>
              </a:rPr>
              <a:t>رئيس جامعة بابل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971800" y="571500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dirty="0" smtClean="0">
                <a:solidFill>
                  <a:srgbClr val="00B050"/>
                </a:solidFill>
              </a:rPr>
              <a:t> 1 أب </a:t>
            </a:r>
            <a:r>
              <a:rPr lang="ar-IQ" dirty="0">
                <a:solidFill>
                  <a:srgbClr val="00B050"/>
                </a:solidFill>
              </a:rPr>
              <a:t>2021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8" name="Picture 2" descr="http://www.uobabylon.edu.iq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200"/>
            <a:ext cx="1073888" cy="101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90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57200" y="16764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b="1" dirty="0" smtClean="0">
                <a:solidFill>
                  <a:srgbClr val="FFFF00"/>
                </a:solidFill>
              </a:rPr>
              <a:t>لا للفقر           </a:t>
            </a:r>
            <a:r>
              <a:rPr lang="en-US" sz="3200" dirty="0" smtClean="0">
                <a:solidFill>
                  <a:srgbClr val="FFFF00"/>
                </a:solidFill>
              </a:rPr>
              <a:t>SDG1: NO POVERTY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توقيع مذكرات تفاهم بين الجامعة ومنظمات الرعاية الاجتماعية،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عقد الندوات او اللقاءات الثقافية الهادفة في مجال تحقيق العدالة الاجتماعية وتكون الدعوة عامة ولاستقطاب اصحاب الشركات والنفوذ لاستقطاب المتبرعين لرعاية الطلبة من ذوي الدخل المحدود او لكفالة الايتام،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اقامة الاسواق الخيرية وتشجيع الطلبة على المهارات اليدوية وتخصيص نسب من الريع الى ذوي الدخل المحدود</a:t>
            </a:r>
            <a:r>
              <a:rPr lang="ar-IQ" sz="2800" dirty="0"/>
              <a:t>،</a:t>
            </a:r>
            <a:endParaRPr lang="en-US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تقديم مشاريع ودراسة جدوى الى صناع القرار من اجل ايجاد وتوفير فرص عمل للطلبة  اثناء  دراساتهم.</a:t>
            </a:r>
          </a:p>
          <a:p>
            <a:pPr marL="285750" indent="-285750" algn="r" rtl="1">
              <a:buFontTx/>
              <a:buChar char="-"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7000"/>
            <a:ext cx="8305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22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1752600"/>
            <a:ext cx="77311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b="1" dirty="0" smtClean="0">
                <a:solidFill>
                  <a:srgbClr val="FFFF00"/>
                </a:solidFill>
              </a:rPr>
              <a:t> </a:t>
            </a:r>
            <a:r>
              <a:rPr lang="ar-IQ" sz="2800" dirty="0" smtClean="0"/>
              <a:t>التكافل الاجتماعي،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تبني سياسات فاعلة لتحقيق العدالة الاجتماعي</a:t>
            </a:r>
            <a:r>
              <a:rPr lang="ar-IQ" sz="2800" dirty="0"/>
              <a:t>ة</a:t>
            </a:r>
            <a:r>
              <a:rPr lang="ar-IQ" sz="2800" dirty="0" smtClean="0"/>
              <a:t> في المجتمع الطلابي،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العمل على ازالة الفوارق الاجتماعية بين الطلبة،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رعاية أبوية وتقديم الدعم المعنوي للطلبة من ذوي الدخل المحدود،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تبني نظام الزي الموحد،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تشكيل لجان تخفيض الاجور،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اعداد قواعد بيانات خاصة لذوي الدخل المحدود.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86718"/>
            <a:ext cx="8143875" cy="128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94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1600200"/>
            <a:ext cx="7315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b="1" dirty="0" smtClean="0">
                <a:solidFill>
                  <a:srgbClr val="FFFF00"/>
                </a:solidFill>
                <a:latin typeface="Arabic Typesetting" pitchFamily="66" charset="-78"/>
                <a:cs typeface="+mj-cs"/>
              </a:rPr>
              <a:t>انهاء الجوع  </a:t>
            </a:r>
            <a:r>
              <a:rPr lang="en-US" sz="3200" dirty="0" smtClean="0">
                <a:solidFill>
                  <a:srgbClr val="FFFF00"/>
                </a:solidFill>
              </a:rPr>
              <a:t>SDG2: ZERO HUNGER           </a:t>
            </a:r>
            <a:endParaRPr lang="ar-IQ" sz="3200" b="1" dirty="0" smtClean="0">
              <a:solidFill>
                <a:srgbClr val="FFFF00"/>
              </a:solidFill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دعم مشاريع الاستصلاح الزراعي،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الاهتمام البالغ باختصاص الهندسة الزراعية .حث الطلبة في الكليات / الاقسام التخصصية على تقديم مشاريع التخرج ، والدراسات التي تنهض بالقطاع  الزراعي في البلد  كمورد لا ينبض 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عقد الندوات والتثقيف لأهمية هذا القطاع،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 دعم الانشطة الطلابية المتعلقة بحماية البيئة وزراعة الاشجار المثمرة 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89" y="152400"/>
            <a:ext cx="8261350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8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1676400"/>
            <a:ext cx="739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IQ" sz="2800" dirty="0" smtClean="0"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استقطاب وتشجيع الطلبة على العمل في مشتل الجامعة،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دعم الشعبة الزراعية في الجامعة،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رفع الشعارات التي تدعم المنتج الزراعي المحلي</a:t>
            </a:r>
            <a:r>
              <a:rPr lang="en-US" sz="2800" dirty="0" smtClean="0">
                <a:latin typeface="Arabic Typesetting" pitchFamily="66" charset="-78"/>
                <a:cs typeface="+mj-cs"/>
              </a:rPr>
              <a:t>:</a:t>
            </a:r>
            <a:r>
              <a:rPr lang="ar-IQ" sz="2800" dirty="0" smtClean="0">
                <a:latin typeface="Arabic Typesetting" pitchFamily="66" charset="-78"/>
                <a:cs typeface="+mj-cs"/>
              </a:rPr>
              <a:t> </a:t>
            </a:r>
            <a:endParaRPr lang="en-US" sz="2800" dirty="0" smtClean="0">
              <a:latin typeface="Arabic Typesetting" pitchFamily="66" charset="-78"/>
              <a:cs typeface="+mj-cs"/>
            </a:endParaRPr>
          </a:p>
          <a:p>
            <a:pPr algn="ctr" rtl="1"/>
            <a:r>
              <a:rPr lang="ar-IQ" sz="2800" dirty="0" smtClean="0">
                <a:solidFill>
                  <a:srgbClr val="00B050"/>
                </a:solidFill>
                <a:latin typeface="Arabic Typesetting" pitchFamily="66" charset="-78"/>
                <a:cs typeface="+mj-cs"/>
              </a:rPr>
              <a:t>(الزراعة نفط دائم)</a:t>
            </a:r>
            <a:endParaRPr lang="en-US" sz="2800" dirty="0" smtClean="0">
              <a:solidFill>
                <a:srgbClr val="00B050"/>
              </a:solidFill>
              <a:latin typeface="Arabic Typesetting" pitchFamily="66" charset="-78"/>
              <a:cs typeface="+mj-cs"/>
            </a:endParaRPr>
          </a:p>
          <a:p>
            <a:pPr algn="ctr" rtl="1"/>
            <a:r>
              <a:rPr lang="ar-IQ" sz="2800" dirty="0" smtClean="0">
                <a:solidFill>
                  <a:srgbClr val="00B050"/>
                </a:solidFill>
                <a:latin typeface="Arabic Typesetting" pitchFamily="66" charset="-78"/>
                <a:cs typeface="+mj-cs"/>
              </a:rPr>
              <a:t>(لا خير في شعب لا يأكل مما ي</a:t>
            </a:r>
            <a:r>
              <a:rPr lang="ar-IQ" sz="2800" dirty="0">
                <a:solidFill>
                  <a:srgbClr val="00B050"/>
                </a:solidFill>
                <a:latin typeface="Arabic Typesetting" pitchFamily="66" charset="-78"/>
                <a:cs typeface="+mj-cs"/>
              </a:rPr>
              <a:t>ز</a:t>
            </a:r>
            <a:r>
              <a:rPr lang="ar-IQ" sz="2800" dirty="0" smtClean="0">
                <a:solidFill>
                  <a:srgbClr val="00B050"/>
                </a:solidFill>
                <a:latin typeface="Arabic Typesetting" pitchFamily="66" charset="-78"/>
                <a:cs typeface="+mj-cs"/>
              </a:rPr>
              <a:t>رع ولا يلبس مما يصنع)،</a:t>
            </a:r>
            <a:endParaRPr lang="ar-IQ" sz="2800" dirty="0">
              <a:solidFill>
                <a:srgbClr val="00B050"/>
              </a:solidFill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زراعة النخيل وتكاثره داخل الحرم الجامعي،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واطلاق مشروع نزرع لتعيش الاجيال القادمة والتركيز على الاشجار التي تتلاءم مع بيئة وجغرافية الموقع.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48" y="76200"/>
            <a:ext cx="8261350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48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57200" y="1371600"/>
            <a:ext cx="7772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dirty="0">
                <a:solidFill>
                  <a:srgbClr val="FFFF00"/>
                </a:solidFill>
              </a:rPr>
              <a:t>SDG3: GOOD HEALTH AND </a:t>
            </a:r>
            <a:r>
              <a:rPr lang="en-US" sz="3200" dirty="0" smtClean="0">
                <a:solidFill>
                  <a:srgbClr val="FFFF00"/>
                </a:solidFill>
              </a:rPr>
              <a:t>WELL-BEING           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r" rtl="1"/>
            <a:r>
              <a:rPr lang="ar-IQ" sz="3200" b="1" dirty="0" smtClean="0">
                <a:solidFill>
                  <a:srgbClr val="FFFF00"/>
                </a:solidFill>
              </a:rPr>
              <a:t>الصحة </a:t>
            </a:r>
            <a:r>
              <a:rPr lang="ar-IQ" sz="3200" b="1" dirty="0">
                <a:solidFill>
                  <a:srgbClr val="FFFF00"/>
                </a:solidFill>
              </a:rPr>
              <a:t>الجيدة ورفاهية </a:t>
            </a:r>
            <a:r>
              <a:rPr lang="ar-IQ" sz="3200" b="1" dirty="0" smtClean="0">
                <a:solidFill>
                  <a:srgbClr val="FFFF00"/>
                </a:solidFill>
              </a:rPr>
              <a:t>العيش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العمل على تقديم </a:t>
            </a:r>
            <a:r>
              <a:rPr lang="ar-IQ" sz="2800" dirty="0">
                <a:latin typeface="Arabic Typesetting" pitchFamily="66" charset="-78"/>
                <a:cs typeface="+mj-cs"/>
              </a:rPr>
              <a:t>د</a:t>
            </a:r>
            <a:r>
              <a:rPr lang="ar-IQ" sz="2800" dirty="0" smtClean="0">
                <a:latin typeface="Arabic Typesetting" pitchFamily="66" charset="-78"/>
                <a:cs typeface="+mj-cs"/>
              </a:rPr>
              <a:t>راسات تتعلق بالأمن الصحي للبلد،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استحداث الكليات والاقسام الطبية التخصصية،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تجهيز المختبرات بأحدث الاجهزة المطلوبة لتدريب الطلبة في كليات المجموعة الطبية،</a:t>
            </a:r>
            <a:endParaRPr lang="ar-IQ" sz="2800" dirty="0"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التمعن البالغ باختيار النوع من الطلبة لهذه الكليات،  لما يعانيه البلد من تراجع في هذه التخصصات،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استحداث البرامج الدراسية وتحديث المناهج وفق </a:t>
            </a:r>
            <a:r>
              <a:rPr lang="ar-IQ" sz="2800" dirty="0" err="1" smtClean="0">
                <a:latin typeface="Arabic Typesetting" pitchFamily="66" charset="-78"/>
                <a:cs typeface="+mj-cs"/>
              </a:rPr>
              <a:t>المعاييرالعالمية</a:t>
            </a:r>
            <a:r>
              <a:rPr lang="ar-IQ" sz="2800" dirty="0" smtClean="0">
                <a:latin typeface="Arabic Typesetting" pitchFamily="66" charset="-78"/>
                <a:cs typeface="+mj-cs"/>
              </a:rPr>
              <a:t> المعتمدة في الجامعات الرصينة لضمان النهوض بالمؤسسة الصحية التي تعاني من ازمات كبيرة في البلد منذ عقود،</a:t>
            </a:r>
          </a:p>
          <a:p>
            <a:pPr marL="285750" indent="-285750" algn="r" rtl="1">
              <a:buFontTx/>
              <a:buChar char="-"/>
            </a:pPr>
            <a:endParaRPr lang="ar-IQ" sz="2800" dirty="0" smtClean="0">
              <a:latin typeface="Arabic Typesetting" pitchFamily="66" charset="-78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69039"/>
            <a:ext cx="8178800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35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57200" y="16002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>
                <a:latin typeface="Arabic Typesetting" pitchFamily="66" charset="-78"/>
              </a:rPr>
              <a:t>رفد الطلبة والباحثين بأحدث المصادر والدوريات العلمية ومن دور النشر العالمية الرصينة </a:t>
            </a:r>
            <a:r>
              <a:rPr lang="ar-IQ" sz="2800" dirty="0" smtClean="0">
                <a:latin typeface="Arabic Typesetting" pitchFamily="66" charset="-78"/>
              </a:rPr>
              <a:t>المعتمدة</a:t>
            </a:r>
            <a:r>
              <a:rPr lang="ar-IQ" sz="2800" dirty="0">
                <a:latin typeface="Arabic Typesetting" pitchFamily="66" charset="-78"/>
              </a:rPr>
              <a:t>،</a:t>
            </a:r>
            <a:endParaRPr lang="en-US" sz="2800" dirty="0" smtClean="0"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استحداث المكتبات الالكترونية المتخصصة لهذه المهن التي لها علاقة مباشرة بصحة الفرد وضمان راحته،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المساهمة الفاعلة في الازمات الصحية او الاوبئة او الجائحة  عن طريق البحث والتجربة ودعم الباحثين من الكوادر المتخصصة وتوفير كل لوازم البحث العلمي من مواد واجهزة ومعدات،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تأهيل المختبرات بشكل دوري منتظم لنيل جودة المختبرات حسب المعايير،</a:t>
            </a:r>
          </a:p>
          <a:p>
            <a:pPr algn="r" rtl="1"/>
            <a:endParaRPr lang="ar-IQ" sz="2800" dirty="0" smtClean="0">
              <a:latin typeface="Arabic Typesetting" pitchFamily="66" charset="-78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76200"/>
            <a:ext cx="8178800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14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57200" y="1600200"/>
            <a:ext cx="7924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تأهيل العاملين واشراكهم في دورات التنمية البشرية 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الالتزام بتدريس اخلاقيات المهنة للكوادر والطلبة واخضاعهم للتدريب للتصدع المنظومة الاخلاقية وتراجعها  المستمر في البلد،</a:t>
            </a:r>
          </a:p>
          <a:p>
            <a:pPr algn="r" rtl="1"/>
            <a:endParaRPr lang="en-US" sz="2800" dirty="0" smtClean="0">
              <a:solidFill>
                <a:srgbClr val="FF0000"/>
              </a:solidFill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Wingdings" pitchFamily="2" charset="2"/>
              <a:buChar char="q"/>
            </a:pPr>
            <a:r>
              <a:rPr lang="ar-IQ" sz="2800" dirty="0" smtClean="0">
                <a:solidFill>
                  <a:srgbClr val="FF0000"/>
                </a:solidFill>
                <a:latin typeface="Arabic Typesetting" pitchFamily="66" charset="-78"/>
                <a:cs typeface="+mj-cs"/>
              </a:rPr>
              <a:t>وفيما يخص وضع الجائحة  </a:t>
            </a:r>
            <a:r>
              <a:rPr lang="en-US" sz="3600" dirty="0" smtClean="0">
                <a:solidFill>
                  <a:srgbClr val="FF0000"/>
                </a:solidFill>
                <a:latin typeface="Arabic Typesetting" pitchFamily="66" charset="-78"/>
                <a:cs typeface="+mj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abic Typesetting" pitchFamily="66" charset="-78"/>
                <a:cs typeface="+mj-cs"/>
              </a:rPr>
              <a:t>COVID-19</a:t>
            </a:r>
            <a:endParaRPr lang="ar-IQ" sz="2800" dirty="0" smtClean="0">
              <a:solidFill>
                <a:srgbClr val="FF0000"/>
              </a:solidFill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حملات لتثقيف المجتمع حول الفايروس وضمن الموقع الجغرافي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  <a:endParaRPr lang="ar-IQ" sz="2800" dirty="0" smtClean="0"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تسهيل عمل الفرق الصحية داخل الحرم الجامعي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التنسيق الدوري لتعفير وتطهير المباني التابعة للحرم الجامعي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  <a:endParaRPr lang="ar-IQ" sz="2800" dirty="0" smtClean="0"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تطعيم الطلبة </a:t>
            </a:r>
            <a:r>
              <a:rPr lang="ar-IQ" sz="2800" dirty="0">
                <a:latin typeface="Arabic Typesetting" pitchFamily="66" charset="-78"/>
                <a:cs typeface="+mj-cs"/>
              </a:rPr>
              <a:t>والمنتسبين بمطعوم كورونا واتخاذ الإجراءات الوقائية لمنع تفشي </a:t>
            </a:r>
            <a:r>
              <a:rPr lang="ar-IQ" sz="2800" dirty="0" smtClean="0">
                <a:latin typeface="Arabic Typesetting" pitchFamily="66" charset="-78"/>
                <a:cs typeface="+mj-cs"/>
              </a:rPr>
              <a:t>الفيروس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  <a:endParaRPr lang="ar-IQ" sz="2800" dirty="0">
              <a:latin typeface="Arabic Typesetting" pitchFamily="66" charset="-78"/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  <a:cs typeface="+mj-cs"/>
              </a:rPr>
              <a:t>منع </a:t>
            </a:r>
            <a:r>
              <a:rPr lang="ar-IQ" sz="2800" dirty="0">
                <a:latin typeface="Arabic Typesetting" pitchFamily="66" charset="-78"/>
                <a:cs typeface="+mj-cs"/>
              </a:rPr>
              <a:t>دخول </a:t>
            </a:r>
            <a:r>
              <a:rPr lang="ar-IQ" sz="2800" dirty="0" smtClean="0">
                <a:latin typeface="Arabic Typesetting" pitchFamily="66" charset="-78"/>
                <a:cs typeface="+mj-cs"/>
              </a:rPr>
              <a:t>الطلبة </a:t>
            </a:r>
            <a:r>
              <a:rPr lang="ar-IQ" sz="2800" dirty="0">
                <a:latin typeface="Arabic Typesetting" pitchFamily="66" charset="-78"/>
                <a:cs typeface="+mj-cs"/>
              </a:rPr>
              <a:t>والمنتسبين من غير المطعمين بمطعوم كورونا.</a:t>
            </a:r>
            <a:endParaRPr lang="ar-IQ" sz="2800" dirty="0" smtClean="0">
              <a:latin typeface="Arabic Typesetting" pitchFamily="66" charset="-78"/>
              <a:cs typeface="+mj-cs"/>
            </a:endParaRPr>
          </a:p>
          <a:p>
            <a:pPr marL="285750" indent="-285750" algn="r" rtl="1">
              <a:buFontTx/>
              <a:buChar char="-"/>
            </a:pPr>
            <a:endParaRPr lang="ar-IQ" sz="2800" dirty="0" smtClean="0">
              <a:latin typeface="Arabic Typesetting" pitchFamily="66" charset="-78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76200"/>
            <a:ext cx="8178800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9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00528" y="1828800"/>
            <a:ext cx="3881472" cy="1905000"/>
          </a:xfrm>
        </p:spPr>
        <p:txBody>
          <a:bodyPr/>
          <a:lstStyle/>
          <a:p>
            <a:pPr marL="0" indent="0" algn="r" rtl="1">
              <a:buNone/>
            </a:pPr>
            <a:endParaRPr lang="en-US" sz="2800" dirty="0" smtClean="0">
              <a:cs typeface="+mj-cs"/>
            </a:endParaRPr>
          </a:p>
          <a:p>
            <a:pPr marL="0" indent="0" algn="r" rtl="1">
              <a:buNone/>
            </a:pPr>
            <a:endParaRPr lang="en-US" sz="2800" dirty="0">
              <a:cs typeface="+mj-cs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290"/>
            <a:ext cx="82423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6137077" y="1496499"/>
            <a:ext cx="2149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dirty="0">
                <a:solidFill>
                  <a:srgbClr val="FFFF00"/>
                </a:solidFill>
              </a:rPr>
              <a:t>جودة التعليم</a:t>
            </a:r>
          </a:p>
          <a:p>
            <a:pPr algn="r"/>
            <a:endParaRPr lang="en-US" sz="28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819400" y="2450606"/>
            <a:ext cx="48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مستويات التعليم،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مواصفات المعلم في كل المستويات،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مخطط متطلبات جودة التعليم،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السياسات،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المناهج.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97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00528" y="1828800"/>
            <a:ext cx="3881472" cy="1905000"/>
          </a:xfrm>
        </p:spPr>
        <p:txBody>
          <a:bodyPr/>
          <a:lstStyle/>
          <a:p>
            <a:pPr marL="0" indent="0" algn="r" rtl="1">
              <a:buNone/>
            </a:pPr>
            <a:endParaRPr lang="en-US" sz="2800" dirty="0" smtClean="0">
              <a:cs typeface="+mj-cs"/>
            </a:endParaRPr>
          </a:p>
          <a:p>
            <a:pPr marL="0" indent="0" algn="r" rtl="1">
              <a:buNone/>
            </a:pPr>
            <a:endParaRPr lang="en-US" sz="2800" dirty="0">
              <a:cs typeface="+mj-cs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267200" y="2133600"/>
            <a:ext cx="46002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 smtClean="0">
                <a:solidFill>
                  <a:srgbClr val="FF0000"/>
                </a:solidFill>
                <a:cs typeface="+mj-cs"/>
              </a:rPr>
              <a:t>جودة التعليم الاساسي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cs typeface="+mj-cs"/>
              </a:rPr>
              <a:t>دور الحضانة،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cs typeface="+mj-cs"/>
              </a:rPr>
              <a:t>رياض الاطفال، </a:t>
            </a:r>
          </a:p>
          <a:p>
            <a:pPr marL="457200" lvl="0" indent="-457200" algn="r" rtl="1">
              <a:buFont typeface="Arial" pitchFamily="34" charset="0"/>
              <a:buChar char="•"/>
            </a:pPr>
            <a:r>
              <a:rPr lang="ar-SA" sz="2800" b="1" dirty="0"/>
              <a:t>التعليم </a:t>
            </a:r>
            <a:r>
              <a:rPr lang="ar-SA" sz="2800" b="1" dirty="0" smtClean="0"/>
              <a:t>لذوي</a:t>
            </a:r>
            <a:r>
              <a:rPr lang="ar-IQ" sz="2800" b="1" dirty="0" smtClean="0"/>
              <a:t> </a:t>
            </a:r>
            <a:r>
              <a:rPr lang="ar-SA" sz="2800" b="1" dirty="0" smtClean="0"/>
              <a:t>الاحتياجات </a:t>
            </a:r>
            <a:r>
              <a:rPr lang="ar-SA" sz="2800" b="1" dirty="0"/>
              <a:t>الخاصة.</a:t>
            </a:r>
            <a:endParaRPr lang="en-US" sz="2800" dirty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cs typeface="+mj-cs"/>
              </a:rPr>
              <a:t>التعليم الاساسي الابتدائي،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762000" y="44958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>
                <a:solidFill>
                  <a:srgbClr val="FF0000"/>
                </a:solidFill>
                <a:cs typeface="+mj-cs"/>
              </a:rPr>
              <a:t>جودة التعليم الثانوي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>
                <a:cs typeface="+mj-cs"/>
              </a:rPr>
              <a:t>التعليم في المدارس </a:t>
            </a:r>
            <a:r>
              <a:rPr lang="ar-IQ" sz="2800" dirty="0" smtClean="0">
                <a:cs typeface="+mj-cs"/>
              </a:rPr>
              <a:t>المتوسطة،</a:t>
            </a:r>
            <a:endParaRPr lang="ar-IQ" sz="2800" dirty="0"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>
                <a:cs typeface="+mj-cs"/>
              </a:rPr>
              <a:t>التعليم في المدارس </a:t>
            </a:r>
            <a:r>
              <a:rPr lang="ar-IQ" sz="2800" dirty="0" smtClean="0">
                <a:cs typeface="+mj-cs"/>
              </a:rPr>
              <a:t>الاعدادية،</a:t>
            </a:r>
            <a:endParaRPr lang="ar-IQ" sz="2800" dirty="0"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 smtClean="0"/>
              <a:t>التعليم </a:t>
            </a:r>
            <a:r>
              <a:rPr lang="ar-SA" sz="2800" b="1" dirty="0"/>
              <a:t>في الاعداديات المهنية ( الصناعة والزراعة والتجارة </a:t>
            </a:r>
            <a:r>
              <a:rPr lang="ar-SA" sz="2800" b="1" dirty="0" smtClean="0"/>
              <a:t>)</a:t>
            </a:r>
            <a:r>
              <a:rPr lang="ar-IQ" sz="2800" b="1" dirty="0" smtClean="0"/>
              <a:t>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 smtClean="0"/>
              <a:t>التعليم </a:t>
            </a:r>
            <a:r>
              <a:rPr lang="ar-SA" sz="2800" b="1" dirty="0"/>
              <a:t>في المدارس </a:t>
            </a:r>
            <a:r>
              <a:rPr lang="ar-SA" sz="2800" b="1" dirty="0" smtClean="0"/>
              <a:t>التطبيقية ( </a:t>
            </a:r>
            <a:r>
              <a:rPr lang="ar-SA" sz="2800" b="1" dirty="0"/>
              <a:t>الفنون  والاعمال اليدوية</a:t>
            </a:r>
            <a:r>
              <a:rPr lang="ar-SA" sz="2800" b="1" dirty="0" smtClean="0"/>
              <a:t>)</a:t>
            </a:r>
            <a:r>
              <a:rPr lang="ar-IQ" sz="2800" b="1" dirty="0" smtClean="0"/>
              <a:t>.</a:t>
            </a:r>
            <a:endParaRPr lang="en-US" sz="2800" dirty="0"/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>
              <a:cs typeface="+mj-cs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06400" y="2268081"/>
            <a:ext cx="38116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 smtClean="0">
                <a:cs typeface="+mj-cs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جودة التعليم العالي </a:t>
            </a:r>
            <a:endParaRPr lang="en-US" sz="2800" dirty="0">
              <a:solidFill>
                <a:srgbClr val="FF0000"/>
              </a:solidFill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cs typeface="+mj-cs"/>
              </a:rPr>
              <a:t>التعليم في الدراسات الاولية،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cs typeface="+mj-cs"/>
              </a:rPr>
              <a:t>التعليم في الدراسات العليا بكافة برامجه،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cs typeface="+mj-cs"/>
              </a:rPr>
              <a:t>جودة البحث العلمي.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290"/>
            <a:ext cx="82423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447800" y="1480196"/>
            <a:ext cx="6762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FF00"/>
                </a:solidFill>
              </a:rPr>
              <a:t>SDG4: Quality Education                     </a:t>
            </a:r>
            <a:r>
              <a:rPr lang="ar-IQ" sz="2800" b="1" dirty="0" smtClean="0">
                <a:solidFill>
                  <a:srgbClr val="FFFF00"/>
                </a:solidFill>
              </a:rPr>
              <a:t>جودة التعليم</a:t>
            </a:r>
            <a:r>
              <a:rPr lang="en-US" sz="2800" b="1" dirty="0" smtClean="0">
                <a:solidFill>
                  <a:srgbClr val="FFFF00"/>
                </a:solidFill>
              </a:rPr>
              <a:t>     </a:t>
            </a:r>
            <a:endParaRPr lang="ar-IQ" sz="2800" b="1" dirty="0">
              <a:solidFill>
                <a:srgbClr val="FFFF00"/>
              </a:solidFill>
            </a:endParaRPr>
          </a:p>
          <a:p>
            <a:pPr algn="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413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62000" y="1665787"/>
            <a:ext cx="79248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209800" y="1392680"/>
            <a:ext cx="5943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 smtClean="0">
                <a:solidFill>
                  <a:srgbClr val="00B050"/>
                </a:solidFill>
              </a:rPr>
              <a:t>متطلبات مهنة التعليم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الكفاءة العلمية،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الشهادة ورصانة الجامعة،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السمعة الطيبة والسيرة الدراسية</a:t>
            </a:r>
            <a:r>
              <a:rPr lang="ar-IQ" sz="2800" dirty="0"/>
              <a:t>،</a:t>
            </a: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النزاهة،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الخلق،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المهارات، </a:t>
            </a:r>
            <a:endParaRPr lang="en-US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اجتياز دورات التنمية البشرية،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وضع المتقدم تحت الاختبار الحقيقي لمدة لا تقل عن ثلاث سنوات والعمل بالعقد المؤقت.</a:t>
            </a:r>
          </a:p>
          <a:p>
            <a:pPr marL="285750" indent="-285750" algn="r" rtl="1">
              <a:buFontTx/>
              <a:buChar char="-"/>
            </a:pPr>
            <a:endParaRPr lang="en-US" sz="2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293"/>
            <a:ext cx="82423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6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62200" y="1066800"/>
            <a:ext cx="5943600" cy="523764"/>
          </a:xfrm>
        </p:spPr>
        <p:txBody>
          <a:bodyPr/>
          <a:lstStyle/>
          <a:p>
            <a:pPr algn="r"/>
            <a:r>
              <a:rPr lang="ar-IQ" sz="3200" b="1" dirty="0" smtClean="0">
                <a:solidFill>
                  <a:srgbClr val="FFFF00"/>
                </a:solidFill>
              </a:rPr>
              <a:t>الإهداء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44156" y="1752600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200" dirty="0" smtClean="0">
                <a:solidFill>
                  <a:srgbClr val="00B0F0"/>
                </a:solidFill>
              </a:rPr>
              <a:t>الى ارواح شهدائنا الابرار الذين استجابوا لفتوى الجهاد الكفائي وضحوا بدمائهم الطاهرة من اجل ان نبقى امنين سالمين في ارضنا الحبيبة، لهم منا كل الوفاء والامتنان.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4" name="Picture 2" descr="http://www.uobabylon.edu.iq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112" y="0"/>
            <a:ext cx="1073888" cy="101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83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257020081"/>
              </p:ext>
            </p:extLst>
          </p:nvPr>
        </p:nvGraphicFramePr>
        <p:xfrm>
          <a:off x="1452528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78" y="76200"/>
            <a:ext cx="82423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3101820" y="6019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dirty="0" smtClean="0"/>
              <a:t>مخطط متطلبات تجويد التعليم</a:t>
            </a:r>
            <a:endParaRPr lang="en-US" sz="2400" dirty="0"/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609600" y="1619250"/>
            <a:ext cx="7924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1021766172"/>
              </p:ext>
            </p:extLst>
          </p:nvPr>
        </p:nvGraphicFramePr>
        <p:xfrm>
          <a:off x="1452528" y="17716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3101820" y="603885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dirty="0" smtClean="0"/>
              <a:t>مخطط متطلبات تجويد التعليم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17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مربع نص 8"/>
          <p:cNvSpPr txBox="1"/>
          <p:nvPr/>
        </p:nvSpPr>
        <p:spPr>
          <a:xfrm>
            <a:off x="914400" y="1676400"/>
            <a:ext cx="7467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/>
              <a:t>مراجعة سياسات الوزارة المختصة برياض الاطفال ودور الحضانة،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/>
              <a:t>مراجعة سياسات الوزارة المختصة بالتعليم الابتدائي والثانوي</a:t>
            </a:r>
            <a:r>
              <a:rPr lang="ar-IQ" sz="3200" dirty="0"/>
              <a:t>،</a:t>
            </a:r>
            <a:endParaRPr lang="ar-IQ" sz="32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/>
              <a:t>مراجعة سياسات الوزارة المختصة بالتعليم المهني والفني،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/>
              <a:t>مراجعة سياسات الوزارة المختصة بالتعليم العالي.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78" y="119213"/>
            <a:ext cx="82423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91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886201" y="1219200"/>
            <a:ext cx="480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/>
              <a:t> </a:t>
            </a:r>
            <a:r>
              <a:rPr lang="ar-IQ" sz="2800" dirty="0" smtClean="0"/>
              <a:t> </a:t>
            </a:r>
            <a:r>
              <a:rPr lang="en-US" sz="2800" dirty="0" smtClean="0"/>
              <a:t> </a:t>
            </a: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تحديث المناهج سنويا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 تغيير اساليب التعليم وتضمين الزيارات الميدانية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 متابعة المفردات المناهج و تفعيل الدور الرقابي في التحديث الدوري المنتظم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  <a:endParaRPr lang="en-US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توفير المصادر الحديثة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تحديث وانشاء المكتبات</a:t>
            </a:r>
            <a:r>
              <a:rPr lang="ar-IQ" sz="2800" dirty="0" smtClean="0">
                <a:latin typeface="Arabic Typesetting" pitchFamily="66" charset="-78"/>
              </a:rPr>
              <a:t>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latin typeface="Arabic Typesetting" pitchFamily="66" charset="-78"/>
              </a:rPr>
              <a:t>تشجيع الطلبة على المطالعة والدراسة في المكتبات المركزية والعامة،</a:t>
            </a: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تدريب الطالب على التعلم بدلا من التعليم</a:t>
            </a:r>
            <a:r>
              <a:rPr lang="en-US" sz="2800" dirty="0" smtClean="0">
                <a:latin typeface="Arabic Typesetting" pitchFamily="66" charset="-78"/>
              </a:rPr>
              <a:t>.</a:t>
            </a: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6200" y="1488440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تقديم </a:t>
            </a:r>
            <a:r>
              <a:rPr lang="ar-IQ" sz="2800" dirty="0"/>
              <a:t>الدراسات العلمية </a:t>
            </a:r>
            <a:r>
              <a:rPr lang="ar-IQ" sz="2800" dirty="0" smtClean="0"/>
              <a:t>من </a:t>
            </a:r>
            <a:r>
              <a:rPr lang="ar-IQ" sz="2800" dirty="0" err="1" smtClean="0"/>
              <a:t>اكاديمين</a:t>
            </a:r>
            <a:r>
              <a:rPr lang="ar-IQ" sz="2800" dirty="0" smtClean="0"/>
              <a:t> استشاريين لتطوير </a:t>
            </a:r>
            <a:r>
              <a:rPr lang="ar-IQ" sz="2800" dirty="0"/>
              <a:t>المدارس والاعداديات المهنية  ورفع المقترحات  لاستيعاب معدلات الزيادة السكانية</a:t>
            </a:r>
            <a:r>
              <a:rPr lang="ar-IQ" sz="2800" dirty="0" smtClean="0"/>
              <a:t>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تأهيل وترميم دور البحث و العلم   (المراكز البحثية والمختبرات وتوسيع القاعات الدراسية او قاعات الاجتماعات  </a:t>
            </a:r>
            <a:r>
              <a:rPr lang="ar-IQ" sz="2800" dirty="0" err="1" smtClean="0"/>
              <a:t>وتاهيل</a:t>
            </a:r>
            <a:r>
              <a:rPr lang="ar-IQ" sz="2800" dirty="0" smtClean="0"/>
              <a:t> مباني الاقسام الداخلية ).</a:t>
            </a:r>
            <a:endParaRPr lang="en-US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2423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96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7174" y="1600200"/>
            <a:ext cx="7804826" cy="990600"/>
          </a:xfrm>
        </p:spPr>
        <p:txBody>
          <a:bodyPr/>
          <a:lstStyle/>
          <a:p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SDG</a:t>
            </a:r>
            <a:r>
              <a:rPr lang="ar-IQ" sz="2800" dirty="0" smtClean="0">
                <a:solidFill>
                  <a:srgbClr val="FFFF00"/>
                </a:solidFill>
              </a:rPr>
              <a:t>5</a:t>
            </a:r>
            <a:r>
              <a:rPr lang="en-US" sz="2800" dirty="0" smtClean="0">
                <a:solidFill>
                  <a:srgbClr val="FFFF00"/>
                </a:solidFill>
              </a:rPr>
              <a:t>: GENDER EQUALITY</a:t>
            </a:r>
            <a:r>
              <a:rPr lang="ar-IQ" sz="2800" dirty="0" smtClean="0">
                <a:solidFill>
                  <a:srgbClr val="FFFF00"/>
                </a:solidFill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ar-IQ" sz="2800" dirty="0" smtClean="0">
                <a:solidFill>
                  <a:srgbClr val="FFFF00"/>
                </a:solidFill>
              </a:rPr>
              <a:t>المساواة بين الجنسين    </a:t>
            </a: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99" y="76200"/>
            <a:ext cx="82359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143000" y="2743201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يعد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التزام الدول "بعدم استثناء أحد"، و"الوصول إلى الأكثر تخلفًا عن ركب التنمية أولًا" من الأمور المركزية في خطة 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عام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-2015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2030. 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 rtl="1"/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تمثل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المساواة بين الجنسين وتمكين النساء والفتيات قضية بالغة 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الأهمية، وهي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مُدرجة في الإعلان والأهداف، والغايات، والمؤشرات، ووسائل 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التنفيذ (تحقيق الاهداف،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والمتابعة، والمراجعة. </a:t>
            </a:r>
            <a:endParaRPr lang="ar-IQ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 rtl="1"/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5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924800" cy="1143000"/>
          </a:xfrm>
        </p:spPr>
        <p:txBody>
          <a:bodyPr/>
          <a:lstStyle/>
          <a:p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99" y="76200"/>
            <a:ext cx="82359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275549" y="16764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«وبينما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أحرز العديد من بلدان المنطقة العربية نوعًا من التقدم الكبير في سد الفجوة بين الجنسين (أي في التعليم)، لا تزال هناك فجوات كبيرة في 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النفوذ والادارة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والسلطة، والوصول 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إلى  الموارد أو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التحكم 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بها ما بين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الرجال والنساء. ففي عام 2017، صُنّفت المنطقة على أنها الأبعد مسافةً عن تحقيق التكافؤ بين الجنسين حيث بلغت الفجوة المتبقية</a:t>
            </a:r>
            <a:r>
              <a:rPr lang="ar-IQ" sz="2800" dirty="0">
                <a:solidFill>
                  <a:srgbClr val="00B050"/>
                </a:solidFill>
              </a:rPr>
              <a:t> </a:t>
            </a:r>
            <a:r>
              <a:rPr lang="ar-IQ" sz="2800" dirty="0">
                <a:solidFill>
                  <a:srgbClr val="00B050"/>
                </a:solidFill>
                <a:hlinkClick r:id="rId3"/>
              </a:rPr>
              <a:t>بين الجنسين في المنطقة حوالي 40%</a:t>
            </a:r>
            <a:r>
              <a:rPr lang="ar-IQ" sz="2800" dirty="0">
                <a:solidFill>
                  <a:srgbClr val="00B050"/>
                </a:solidFill>
              </a:rPr>
              <a:t>.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وقد فاقم من هذا الوضع الزيادة في معدلات الفقر وأوجه عدم المساواة، وكذلك وجود الصراعات. وبينما تأثر بذلك كلٌ من الرجال 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والنساء،  الا أن المرأة مازالت تشعر بالغبن وتتأثر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بشكل 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ملحوظ بسبب انعدام </a:t>
            </a: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المساواة بين الجنسين</a:t>
            </a:r>
            <a:r>
              <a:rPr lang="ar-IQ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.»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924800" cy="1143000"/>
          </a:xfrm>
        </p:spPr>
        <p:txBody>
          <a:bodyPr/>
          <a:lstStyle/>
          <a:p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99" y="76200"/>
            <a:ext cx="82359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275549" y="17526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 fontAlgn="base">
              <a:buFont typeface="Arial" pitchFamily="34" charset="0"/>
              <a:buChar char="•"/>
            </a:pPr>
            <a:r>
              <a:rPr lang="ar-IQ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توسيع مشاركة المرأة وقيادتها في الحياة </a:t>
            </a: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العامة،</a:t>
            </a:r>
            <a:endParaRPr lang="ar-IQ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algn="r" rtl="1" fontAlgn="base">
              <a:buFont typeface="Arial" pitchFamily="34" charset="0"/>
              <a:buChar char="•"/>
            </a:pPr>
            <a:r>
              <a:rPr lang="ar-IQ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تعزيز التمكين الاقتصادي </a:t>
            </a: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للمرأة،</a:t>
            </a:r>
            <a:endParaRPr lang="ar-IQ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algn="r" rtl="1" fontAlgn="base">
              <a:buFont typeface="Arial" pitchFamily="34" charset="0"/>
              <a:buChar char="•"/>
            </a:pPr>
            <a:r>
              <a:rPr lang="ar-IQ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إنهاء العنف ضد النساء </a:t>
            </a: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والفتيات،</a:t>
            </a:r>
            <a:endParaRPr lang="ar-IQ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algn="r" rtl="1" fontAlgn="base">
              <a:buFont typeface="Arial" pitchFamily="34" charset="0"/>
              <a:buChar char="•"/>
            </a:pPr>
            <a:r>
              <a:rPr lang="ar-IQ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تنفيذ برنامج المرأة للسلام والأمن والشؤون </a:t>
            </a: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الإنسانية،</a:t>
            </a:r>
            <a:endParaRPr lang="ar-IQ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algn="r" rtl="1" fontAlgn="base">
              <a:buFont typeface="Arial" pitchFamily="34" charset="0"/>
              <a:buChar char="•"/>
            </a:pPr>
            <a:r>
              <a:rPr lang="ar-IQ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تعزيز إشراك الرجال والفتيان في تحقيق المساواة بين الجنسين.</a:t>
            </a:r>
          </a:p>
          <a:p>
            <a:pPr algn="r" rtl="1"/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0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924800" cy="1143000"/>
          </a:xfrm>
        </p:spPr>
        <p:txBody>
          <a:bodyPr/>
          <a:lstStyle/>
          <a:p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مربع نص 4"/>
          <p:cNvSpPr txBox="1"/>
          <p:nvPr/>
        </p:nvSpPr>
        <p:spPr bwMode="blackGray">
          <a:xfrm>
            <a:off x="228600" y="14478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2800" dirty="0">
                <a:solidFill>
                  <a:srgbClr val="FFFF00"/>
                </a:solidFill>
              </a:rPr>
              <a:t>SDG16: PEACE, JUSTICE AND STRONG </a:t>
            </a:r>
            <a:r>
              <a:rPr lang="en-US" sz="2800" dirty="0" smtClean="0">
                <a:solidFill>
                  <a:srgbClr val="FFFF00"/>
                </a:solidFill>
              </a:rPr>
              <a:t>INSTITUTION</a:t>
            </a:r>
            <a:endParaRPr lang="ar-IQ" sz="2800" dirty="0" smtClean="0">
              <a:solidFill>
                <a:srgbClr val="FFFF00"/>
              </a:solidFill>
            </a:endParaRPr>
          </a:p>
          <a:p>
            <a:pPr algn="r" rtl="1"/>
            <a:r>
              <a:rPr lang="ar-IQ" sz="2800" dirty="0" smtClean="0">
                <a:solidFill>
                  <a:srgbClr val="FFFF00"/>
                </a:solidFill>
              </a:rPr>
              <a:t>الهدف 16: تعزيز مجتمعات/تشكيلات عادلة ومسالمة وشاملة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49" y="76200"/>
            <a:ext cx="82423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3903287117"/>
              </p:ext>
            </p:extLst>
          </p:nvPr>
        </p:nvGraphicFramePr>
        <p:xfrm>
          <a:off x="2286000" y="2895600"/>
          <a:ext cx="45720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7023100" y="2895599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ركائز التمييز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rgbClr val="00B050"/>
                </a:solidFill>
              </a:rPr>
              <a:t>الشفافية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rgbClr val="00B050"/>
                </a:solidFill>
              </a:rPr>
              <a:t>خدمة المستفيد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rgbClr val="00B050"/>
                </a:solidFill>
              </a:rPr>
              <a:t>تحقيق نتائج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023100" y="4419600"/>
            <a:ext cx="1739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معايير تقييم الاداء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القيادة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ادارة المعرفة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الموارد البشرية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العمليات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المالية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590800" y="6172200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مخطط  ركائز التمييز ومعايير تقييم الاداء المؤسساتي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1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924800" cy="1143000"/>
          </a:xfrm>
        </p:spPr>
        <p:txBody>
          <a:bodyPr/>
          <a:lstStyle/>
          <a:p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6200" y="152400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ادارة عليا مؤمنة بالأجندة،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أدارة المعرفة وتشكيل فرق للتثقيف حول الاهداف واهميتها داخل المؤسسة،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أدارة المعرفة بأعداد أدلة للوصف الوظيفي للمهام والواجبات والحقوق وبشكل هرمي متصاعد او متنازل،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ادارة الموارد البشرية بكافة مستوياتها ( سواء العاملين او الجهات المستفيدة)،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اعتماد اليات الشفافية في </a:t>
            </a:r>
            <a:r>
              <a:rPr lang="ar-IQ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نشرالقوانين</a:t>
            </a: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والتعليمات وتحديثها حسب المستجدات،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أعداد واعتماد خرائط العمليات الادارية بما يضمن خدمة المراجع،</a:t>
            </a:r>
          </a:p>
          <a:p>
            <a:pPr algn="r"/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/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0765"/>
            <a:ext cx="8305799" cy="1318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82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924800" cy="1143000"/>
          </a:xfrm>
        </p:spPr>
        <p:txBody>
          <a:bodyPr/>
          <a:lstStyle/>
          <a:p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6200" y="1524000"/>
            <a:ext cx="89154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تطبيق </a:t>
            </a:r>
            <a:r>
              <a:rPr lang="ar-IQ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القانون بتفاصيله على الجميع،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الغاء الاستثناءات </a:t>
            </a: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والتعامل بالمساواة،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ايجاد بيئة مسالمة داخل المؤسسة او التشكيل،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اعتماد اليات التغذية الراجعة لسماع الاخر وبشكل موضوعي واخذ اراء المستفيد او الزبون بنظر الاعتبار وبشكل دوري منظم وان كان لكل نشاط او فعالية تقوم بها المؤسسة،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اختيار الأشخاص بعناية لقيادة التشكيلات في الادارات الوسطى والتنفيذية،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اعتماد اليات الرقابة الالكترونية وتجنب التماس مع العاملين،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الحرص على اعداد قواعد بيانات دقيقة ومرنة بما يخص كل الانظمة التي تخص بيئة العمل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تعزيز الموارد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اعتماد خطط استراتيجية للتحول الى الاكتفاء الذاتي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49" y="76200"/>
            <a:ext cx="82423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71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952750" y="3087000"/>
            <a:ext cx="2133600" cy="1447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كوكب الارض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6200" y="15240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SDG17</a:t>
            </a:r>
            <a:r>
              <a:rPr lang="en-US" sz="2000" dirty="0">
                <a:solidFill>
                  <a:srgbClr val="FFFF00"/>
                </a:solidFill>
              </a:rPr>
              <a:t>:  Revitalize the global partnership for sustainable </a:t>
            </a:r>
            <a:r>
              <a:rPr lang="en-US" sz="2000" dirty="0" smtClean="0">
                <a:solidFill>
                  <a:srgbClr val="FFFF00"/>
                </a:solidFill>
              </a:rPr>
              <a:t>development</a:t>
            </a:r>
          </a:p>
          <a:p>
            <a:pPr algn="r"/>
            <a:r>
              <a:rPr lang="ar-IQ" sz="2000" dirty="0" smtClean="0">
                <a:solidFill>
                  <a:srgbClr val="FFFF00"/>
                </a:solidFill>
              </a:rPr>
              <a:t>الهدف 17: تنشيط الشراكة العالمية من أجل التنمية المستدامة</a:t>
            </a:r>
            <a:endParaRPr lang="en-US" sz="2000" b="1" dirty="0" smtClean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76200"/>
            <a:ext cx="822325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ثماني 20"/>
          <p:cNvSpPr/>
          <p:nvPr/>
        </p:nvSpPr>
        <p:spPr>
          <a:xfrm>
            <a:off x="6058662" y="3751949"/>
            <a:ext cx="1411501" cy="1411501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001">
            <a:schemeClr val="lt2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مضلع اثنا عشري 21"/>
          <p:cNvSpPr/>
          <p:nvPr/>
        </p:nvSpPr>
        <p:spPr>
          <a:xfrm>
            <a:off x="5054600" y="4513949"/>
            <a:ext cx="1293876" cy="1411501"/>
          </a:xfrm>
          <a:prstGeom prst="dodec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مضلع اثنا عشري 24"/>
          <p:cNvSpPr/>
          <p:nvPr/>
        </p:nvSpPr>
        <p:spPr>
          <a:xfrm>
            <a:off x="5222748" y="2684249"/>
            <a:ext cx="1293876" cy="1411501"/>
          </a:xfrm>
          <a:prstGeom prst="dodecag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مضلع اثنا عشري 25"/>
          <p:cNvSpPr/>
          <p:nvPr/>
        </p:nvSpPr>
        <p:spPr>
          <a:xfrm>
            <a:off x="7086600" y="2761349"/>
            <a:ext cx="1293876" cy="1411501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مضلع اثنا عشري 26"/>
          <p:cNvSpPr/>
          <p:nvPr/>
        </p:nvSpPr>
        <p:spPr>
          <a:xfrm>
            <a:off x="7239000" y="4541150"/>
            <a:ext cx="1293876" cy="1411501"/>
          </a:xfrm>
          <a:prstGeom prst="dodec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ثماني 27"/>
          <p:cNvSpPr/>
          <p:nvPr/>
        </p:nvSpPr>
        <p:spPr>
          <a:xfrm>
            <a:off x="1447800" y="33147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ثماني 28"/>
          <p:cNvSpPr/>
          <p:nvPr/>
        </p:nvSpPr>
        <p:spPr>
          <a:xfrm>
            <a:off x="1600200" y="34671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ثماني 29"/>
          <p:cNvSpPr/>
          <p:nvPr/>
        </p:nvSpPr>
        <p:spPr>
          <a:xfrm>
            <a:off x="1752600" y="36195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ثماني 30"/>
          <p:cNvSpPr/>
          <p:nvPr/>
        </p:nvSpPr>
        <p:spPr>
          <a:xfrm>
            <a:off x="1905000" y="37719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ثماني 31"/>
          <p:cNvSpPr/>
          <p:nvPr/>
        </p:nvSpPr>
        <p:spPr>
          <a:xfrm>
            <a:off x="2057400" y="39243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ثماني 32"/>
          <p:cNvSpPr/>
          <p:nvPr/>
        </p:nvSpPr>
        <p:spPr>
          <a:xfrm>
            <a:off x="2209800" y="40767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ثماني 33"/>
          <p:cNvSpPr/>
          <p:nvPr/>
        </p:nvSpPr>
        <p:spPr>
          <a:xfrm>
            <a:off x="2362200" y="42291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ثماني 34"/>
          <p:cNvSpPr/>
          <p:nvPr/>
        </p:nvSpPr>
        <p:spPr>
          <a:xfrm>
            <a:off x="2514600" y="43815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ثماني 35"/>
          <p:cNvSpPr/>
          <p:nvPr/>
        </p:nvSpPr>
        <p:spPr>
          <a:xfrm>
            <a:off x="2667000" y="45339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ثماني 36"/>
          <p:cNvSpPr/>
          <p:nvPr/>
        </p:nvSpPr>
        <p:spPr>
          <a:xfrm>
            <a:off x="2819400" y="46863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ثماني 37"/>
          <p:cNvSpPr/>
          <p:nvPr/>
        </p:nvSpPr>
        <p:spPr>
          <a:xfrm>
            <a:off x="2971800" y="48387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ثماني 38"/>
          <p:cNvSpPr/>
          <p:nvPr/>
        </p:nvSpPr>
        <p:spPr>
          <a:xfrm>
            <a:off x="3429000" y="4838700"/>
            <a:ext cx="533400" cy="533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سهم رباعي 2053"/>
          <p:cNvSpPr/>
          <p:nvPr/>
        </p:nvSpPr>
        <p:spPr>
          <a:xfrm>
            <a:off x="5061775" y="4610100"/>
            <a:ext cx="1279525" cy="1162050"/>
          </a:xfrm>
          <a:prstGeom prst="quad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سهم رباعي 69"/>
          <p:cNvSpPr/>
          <p:nvPr/>
        </p:nvSpPr>
        <p:spPr>
          <a:xfrm>
            <a:off x="7239000" y="4648200"/>
            <a:ext cx="1279525" cy="1162050"/>
          </a:xfrm>
          <a:prstGeom prst="quad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سهم رباعي 70"/>
          <p:cNvSpPr/>
          <p:nvPr/>
        </p:nvSpPr>
        <p:spPr>
          <a:xfrm>
            <a:off x="7130288" y="2917230"/>
            <a:ext cx="1279525" cy="1162050"/>
          </a:xfrm>
          <a:prstGeom prst="quad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سهم رباعي 71"/>
          <p:cNvSpPr/>
          <p:nvPr/>
        </p:nvSpPr>
        <p:spPr>
          <a:xfrm>
            <a:off x="5237099" y="2762250"/>
            <a:ext cx="1279525" cy="1162050"/>
          </a:xfrm>
          <a:prstGeom prst="quad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سهم رباعي 72"/>
          <p:cNvSpPr/>
          <p:nvPr/>
        </p:nvSpPr>
        <p:spPr>
          <a:xfrm>
            <a:off x="6124648" y="3800475"/>
            <a:ext cx="1279525" cy="1162050"/>
          </a:xfrm>
          <a:prstGeom prst="quad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مربع نص 2055"/>
          <p:cNvSpPr txBox="1"/>
          <p:nvPr/>
        </p:nvSpPr>
        <p:spPr>
          <a:xfrm>
            <a:off x="3048000" y="2163670"/>
            <a:ext cx="217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rgbClr val="00B050"/>
                </a:solidFill>
              </a:rPr>
              <a:t>التأثير المحلي 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rgbClr val="00B050"/>
                </a:solidFill>
              </a:rPr>
              <a:t>التأثير الاقليمي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IQ" dirty="0" smtClean="0">
                <a:solidFill>
                  <a:srgbClr val="00B050"/>
                </a:solidFill>
              </a:rPr>
              <a:t>التأثير الدولي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57" name="مربع نص 2056"/>
          <p:cNvSpPr txBox="1"/>
          <p:nvPr/>
        </p:nvSpPr>
        <p:spPr>
          <a:xfrm>
            <a:off x="6460373" y="4229100"/>
            <a:ext cx="70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دولة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059" name="رابط مستقيم 2058"/>
          <p:cNvCxnSpPr>
            <a:stCxn id="28" idx="7"/>
          </p:cNvCxnSpPr>
          <p:nvPr/>
        </p:nvCxnSpPr>
        <p:spPr>
          <a:xfrm>
            <a:off x="1824972" y="3314700"/>
            <a:ext cx="423369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رابط كسهم مستقيم 2060"/>
          <p:cNvCxnSpPr>
            <a:stCxn id="29" idx="7"/>
          </p:cNvCxnSpPr>
          <p:nvPr/>
        </p:nvCxnSpPr>
        <p:spPr>
          <a:xfrm>
            <a:off x="1977372" y="3467100"/>
            <a:ext cx="408129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رابط كسهم مستقيم 2062"/>
          <p:cNvCxnSpPr>
            <a:stCxn id="30" idx="7"/>
          </p:cNvCxnSpPr>
          <p:nvPr/>
        </p:nvCxnSpPr>
        <p:spPr>
          <a:xfrm>
            <a:off x="2129772" y="36195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كسهم مستقيم 81"/>
          <p:cNvCxnSpPr/>
          <p:nvPr/>
        </p:nvCxnSpPr>
        <p:spPr>
          <a:xfrm>
            <a:off x="2282172" y="37719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كسهم مستقيم 82"/>
          <p:cNvCxnSpPr/>
          <p:nvPr/>
        </p:nvCxnSpPr>
        <p:spPr>
          <a:xfrm>
            <a:off x="2434572" y="39243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كسهم مستقيم 83"/>
          <p:cNvCxnSpPr/>
          <p:nvPr/>
        </p:nvCxnSpPr>
        <p:spPr>
          <a:xfrm>
            <a:off x="2586972" y="40767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كسهم مستقيم 84"/>
          <p:cNvCxnSpPr/>
          <p:nvPr/>
        </p:nvCxnSpPr>
        <p:spPr>
          <a:xfrm>
            <a:off x="2739372" y="42291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كسهم مستقيم 85"/>
          <p:cNvCxnSpPr/>
          <p:nvPr/>
        </p:nvCxnSpPr>
        <p:spPr>
          <a:xfrm>
            <a:off x="2891772" y="43815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رابط كسهم مستقيم 86"/>
          <p:cNvCxnSpPr/>
          <p:nvPr/>
        </p:nvCxnSpPr>
        <p:spPr>
          <a:xfrm>
            <a:off x="3044172" y="45339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كسهم مستقيم 87"/>
          <p:cNvCxnSpPr/>
          <p:nvPr/>
        </p:nvCxnSpPr>
        <p:spPr>
          <a:xfrm>
            <a:off x="3196572" y="46863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كسهم مستقيم 88"/>
          <p:cNvCxnSpPr/>
          <p:nvPr/>
        </p:nvCxnSpPr>
        <p:spPr>
          <a:xfrm>
            <a:off x="3348972" y="48387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كسهم مستقيم 89"/>
          <p:cNvCxnSpPr/>
          <p:nvPr/>
        </p:nvCxnSpPr>
        <p:spPr>
          <a:xfrm>
            <a:off x="3501372" y="49911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كسهم مستقيم 90"/>
          <p:cNvCxnSpPr/>
          <p:nvPr/>
        </p:nvCxnSpPr>
        <p:spPr>
          <a:xfrm>
            <a:off x="3653772" y="5143500"/>
            <a:ext cx="392889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50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305127" y="1219200"/>
            <a:ext cx="66196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ما هي الرؤية المشتركة؟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ماهي اهداف التنمية المستدامة</a:t>
            </a:r>
            <a:r>
              <a:rPr lang="ar-IQ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؟</a:t>
            </a:r>
            <a:endParaRPr lang="ar-IQ" sz="3200" dirty="0" smtClean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/>
              <a:t>ماهي المنظمات </a:t>
            </a:r>
            <a:r>
              <a:rPr lang="ar-IQ" sz="3200" dirty="0"/>
              <a:t>والهيئات العالمية المعتمدة في الامم </a:t>
            </a:r>
            <a:r>
              <a:rPr lang="ar-IQ" sz="3200" dirty="0" smtClean="0"/>
              <a:t>المتحدة والتي تبنت اجندة الامم المتحدة؟</a:t>
            </a:r>
            <a:endParaRPr lang="ar-IQ" sz="3200" dirty="0" smtClean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ماهي اهمية الالتزام بتحقيق هذه الاهداف؟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ما هو دور التعليم العالي في تحقيق هذه الاهداف؟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متى شرعت جامعة بابل بموضوع الاستدامة؟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" y="76200"/>
            <a:ext cx="2571345" cy="59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2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924800" cy="1143000"/>
          </a:xfrm>
        </p:spPr>
        <p:txBody>
          <a:bodyPr/>
          <a:lstStyle/>
          <a:p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6200" y="1524000"/>
            <a:ext cx="8915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SDG17</a:t>
            </a:r>
            <a:r>
              <a:rPr lang="en-US" sz="2800" dirty="0">
                <a:solidFill>
                  <a:srgbClr val="FFFF00"/>
                </a:solidFill>
              </a:rPr>
              <a:t>:  Revitalize the global partnership for sustainable </a:t>
            </a:r>
            <a:r>
              <a:rPr lang="en-US" sz="2800" dirty="0" smtClean="0">
                <a:solidFill>
                  <a:srgbClr val="FFFF00"/>
                </a:solidFill>
              </a:rPr>
              <a:t>development</a:t>
            </a:r>
          </a:p>
          <a:p>
            <a:pPr algn="r"/>
            <a:r>
              <a:rPr lang="ar-IQ" sz="2800" dirty="0" smtClean="0">
                <a:solidFill>
                  <a:srgbClr val="FFFF00"/>
                </a:solidFill>
              </a:rPr>
              <a:t>الهدف </a:t>
            </a:r>
            <a:r>
              <a:rPr lang="ar-IQ" sz="2800" dirty="0">
                <a:solidFill>
                  <a:srgbClr val="FFFF00"/>
                </a:solidFill>
              </a:rPr>
              <a:t>17: </a:t>
            </a:r>
            <a:r>
              <a:rPr lang="ar-IQ" sz="2800" dirty="0" smtClean="0">
                <a:solidFill>
                  <a:srgbClr val="FFFF00"/>
                </a:solidFill>
              </a:rPr>
              <a:t>تنشيط الشراكة العالمية من أجل التنمية المستدامة</a:t>
            </a:r>
          </a:p>
          <a:p>
            <a:pPr algn="r"/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المبادئ (  هي مجموعة القوانين العالمية والحقائق)،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القيم ( هي مجموعة من المثل والسمات الذاتية )،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الايمان بالرؤية المشتركة من قبل القيادات والافراد،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اعداد التقارير السنوية حسب مؤشرات مدروسة وموزونة،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المشاركة في اعطاء بيانات حقيقية وواقعية حسب المؤشرات لا كمال هذه التقارير،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تحديد الفجوات من قبل مدققين خارجيين دوليين معتمدين في المراجعة والتدقيق،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76200"/>
            <a:ext cx="822325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34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924800" cy="1143000"/>
          </a:xfrm>
        </p:spPr>
        <p:txBody>
          <a:bodyPr/>
          <a:lstStyle/>
          <a:p>
            <a:r>
              <a:rPr lang="ar-IQ" sz="2800" dirty="0" smtClean="0">
                <a:solidFill>
                  <a:srgbClr val="FFFF00"/>
                </a:solidFill>
              </a:rPr>
              <a:t/>
            </a:r>
            <a:br>
              <a:rPr lang="ar-IQ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ar-IQ" sz="2800" dirty="0">
                <a:solidFill>
                  <a:srgbClr val="FFFF00"/>
                </a:solidFill>
              </a:rPr>
              <a:t/>
            </a:r>
            <a:br>
              <a:rPr lang="ar-IQ" sz="28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" y="1600200"/>
            <a:ext cx="8915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اعداد مشاريع </a:t>
            </a:r>
            <a:r>
              <a:rPr lang="ar-IQ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عمل</a:t>
            </a: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مدروسة ذات جدوى اقتصادية شفافة تصب في تحقيق اهداف التنمية المستدامة،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عقد شراكات محلية او اقليمية او دولية،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الدعم المحلي (من قبل المتطوعين او الهيئات او المنظمات،... الخ)،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الدعم الاقليمي،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الدعم الدولي /الدول المانحة،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اعتماد اليات المراجعة والتدقيق حول المشاريع المقدمة من قبل طرف ثالث،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تقديم دراسات احصائية مستفيضة حول التأثير على كافة المستويات.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76200"/>
            <a:ext cx="822325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06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382000" cy="4572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www.un.org/sustainabledevelopment/poverty/</a:t>
            </a:r>
            <a:r>
              <a:rPr lang="en-US" dirty="0" smtClean="0"/>
              <a:t>, accessed on March26, 2021.</a:t>
            </a:r>
            <a:endParaRPr lang="ar-IQ" dirty="0" smtClean="0"/>
          </a:p>
          <a:p>
            <a:r>
              <a:rPr lang="en-US" dirty="0">
                <a:hlinkClick r:id="rId3"/>
              </a:rPr>
              <a:t>https://www.un.org/sustainabledevelopment/hunger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, </a:t>
            </a:r>
            <a:r>
              <a:rPr lang="en-US" dirty="0"/>
              <a:t>accessed on March26, 2021.</a:t>
            </a:r>
            <a:endParaRPr lang="ar-IQ" dirty="0" smtClean="0"/>
          </a:p>
          <a:p>
            <a:r>
              <a:rPr lang="en-US" dirty="0">
                <a:hlinkClick r:id="rId4"/>
              </a:rPr>
              <a:t>https://www.un.org/sustainabledevelopment/health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, </a:t>
            </a:r>
            <a:r>
              <a:rPr lang="en-US" dirty="0"/>
              <a:t>accessed on March26, 2021.</a:t>
            </a:r>
            <a:endParaRPr lang="ar-IQ" dirty="0" smtClean="0"/>
          </a:p>
          <a:p>
            <a:r>
              <a:rPr lang="en-US" dirty="0">
                <a:hlinkClick r:id="rId5"/>
              </a:rPr>
              <a:t>https://www.un.org/sustainabledevelopment/education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, </a:t>
            </a:r>
            <a:r>
              <a:rPr lang="en-US" dirty="0"/>
              <a:t>accessed on March26, 2021.</a:t>
            </a:r>
            <a:endParaRPr lang="ar-IQ" dirty="0" smtClean="0"/>
          </a:p>
          <a:p>
            <a:r>
              <a:rPr lang="en-US" dirty="0">
                <a:hlinkClick r:id="rId6"/>
              </a:rPr>
              <a:t>https://www.un.org/sustainabledevelopment/gender-equality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, </a:t>
            </a:r>
            <a:r>
              <a:rPr lang="en-US" dirty="0"/>
              <a:t>accessed on March26, 2021.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https://www.un.org/sustainabledevelopment/water-and-sanitation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, </a:t>
            </a:r>
            <a:r>
              <a:rPr lang="en-US" dirty="0"/>
              <a:t>accessed on March26, 2021.</a:t>
            </a:r>
            <a:endParaRPr lang="en-US" dirty="0" smtClean="0"/>
          </a:p>
          <a:p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arabstates.unwomen.org/ar/what-we-do/sdgs</a:t>
            </a:r>
            <a:r>
              <a:rPr lang="ar-IQ" dirty="0" smtClean="0">
                <a:hlinkClick r:id="rId8"/>
              </a:rPr>
              <a:t>و</a:t>
            </a:r>
            <a:r>
              <a:rPr lang="ar-IQ" dirty="0" smtClean="0"/>
              <a:t> </a:t>
            </a:r>
            <a:r>
              <a:rPr lang="en-US" dirty="0" smtClean="0"/>
              <a:t>, accessed </a:t>
            </a:r>
            <a:r>
              <a:rPr lang="en-US" dirty="0"/>
              <a:t>on March26, </a:t>
            </a:r>
            <a:r>
              <a:rPr lang="en-US" dirty="0" smtClean="0"/>
              <a:t>2021.</a:t>
            </a:r>
          </a:p>
          <a:p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www.un.org/sustainabledevelopment/peace-justice/</a:t>
            </a:r>
            <a:r>
              <a:rPr lang="en-US" dirty="0" smtClean="0"/>
              <a:t>, </a:t>
            </a:r>
            <a:r>
              <a:rPr lang="en-US" dirty="0" smtClean="0"/>
              <a:t>accessed </a:t>
            </a:r>
            <a:r>
              <a:rPr lang="en-US" dirty="0"/>
              <a:t>on </a:t>
            </a:r>
            <a:r>
              <a:rPr lang="en-US" dirty="0" smtClean="0"/>
              <a:t>July31, </a:t>
            </a:r>
            <a:r>
              <a:rPr lang="en-US" dirty="0"/>
              <a:t>2021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10"/>
              </a:rPr>
              <a:t>https://www.un.org/sustainabledevelopment/globalpartnerships</a:t>
            </a:r>
            <a:r>
              <a:rPr lang="en-US" dirty="0" smtClean="0">
                <a:hlinkClick r:id="rId10"/>
              </a:rPr>
              <a:t>/</a:t>
            </a:r>
            <a:r>
              <a:rPr lang="en-US" dirty="0" smtClean="0"/>
              <a:t>,   </a:t>
            </a:r>
            <a:r>
              <a:rPr lang="en-US" dirty="0"/>
              <a:t>accessed on </a:t>
            </a:r>
            <a:r>
              <a:rPr lang="en-US" dirty="0" smtClean="0"/>
              <a:t>July31</a:t>
            </a:r>
            <a:r>
              <a:rPr lang="en-US" dirty="0"/>
              <a:t>, 2021</a:t>
            </a:r>
            <a:r>
              <a:rPr lang="en-US" dirty="0" smtClean="0"/>
              <a:t>.</a:t>
            </a:r>
            <a:endParaRPr lang="ar-IQ" dirty="0" smtClean="0"/>
          </a:p>
          <a:p>
            <a:r>
              <a:rPr lang="en-US" dirty="0">
                <a:hlinkClick r:id="rId11"/>
              </a:rPr>
              <a:t>http://sustainability.uobabylon.edu.iq</a:t>
            </a:r>
            <a:r>
              <a:rPr lang="en-US" dirty="0" smtClean="0">
                <a:hlinkClick r:id="rId11"/>
              </a:rPr>
              <a:t>/</a:t>
            </a:r>
            <a:r>
              <a:rPr lang="en-US" dirty="0" smtClean="0"/>
              <a:t>,</a:t>
            </a:r>
            <a:r>
              <a:rPr lang="ar-IQ" dirty="0" smtClean="0"/>
              <a:t> </a:t>
            </a:r>
            <a:r>
              <a:rPr lang="en-US" dirty="0"/>
              <a:t>accessed on July31, 2021</a:t>
            </a:r>
            <a:r>
              <a:rPr lang="en-US" dirty="0" smtClean="0"/>
              <a:t>.</a:t>
            </a:r>
            <a:endParaRPr lang="ar-IQ" dirty="0" smtClean="0"/>
          </a:p>
          <a:p>
            <a:r>
              <a:rPr lang="en-US" dirty="0">
                <a:hlinkClick r:id="rId12"/>
              </a:rPr>
              <a:t>http://</a:t>
            </a:r>
            <a:r>
              <a:rPr lang="en-US" dirty="0" smtClean="0">
                <a:hlinkClick r:id="rId12"/>
              </a:rPr>
              <a:t>admin.uobabylon.edu.iq</a:t>
            </a:r>
            <a:r>
              <a:rPr lang="en-US" dirty="0" smtClean="0">
                <a:hlinkClick r:id="rId12"/>
              </a:rPr>
              <a:t>/</a:t>
            </a:r>
            <a:r>
              <a:rPr lang="en-US" dirty="0" smtClean="0"/>
              <a:t>, accessed </a:t>
            </a:r>
            <a:r>
              <a:rPr lang="en-US" dirty="0"/>
              <a:t>on July31, 2021.</a:t>
            </a:r>
            <a:endParaRPr lang="ar-IQ" dirty="0"/>
          </a:p>
          <a:p>
            <a:r>
              <a:rPr lang="en-US" dirty="0" smtClean="0">
                <a:hlinkClick r:id="rId13"/>
              </a:rPr>
              <a:t>http</a:t>
            </a:r>
            <a:r>
              <a:rPr lang="en-US" dirty="0">
                <a:hlinkClick r:id="rId13"/>
              </a:rPr>
              <a:t>://</a:t>
            </a:r>
            <a:r>
              <a:rPr lang="en-US">
                <a:hlinkClick r:id="rId13"/>
              </a:rPr>
              <a:t>lerc.uobabylon.edu.iq</a:t>
            </a:r>
            <a:r>
              <a:rPr lang="en-US" smtClean="0">
                <a:hlinkClick r:id="rId13"/>
              </a:rPr>
              <a:t>/</a:t>
            </a:r>
            <a:r>
              <a:rPr lang="en-US" smtClean="0"/>
              <a:t>, </a:t>
            </a:r>
            <a:r>
              <a:rPr lang="ar-IQ" smtClean="0"/>
              <a:t> </a:t>
            </a:r>
            <a:r>
              <a:rPr lang="en-US" dirty="0"/>
              <a:t>accessed on July31, 2021.</a:t>
            </a:r>
            <a:endParaRPr lang="ar-IQ" dirty="0"/>
          </a:p>
          <a:p>
            <a:endParaRPr lang="ar-IQ" dirty="0" smtClean="0"/>
          </a:p>
          <a:p>
            <a:endParaRPr lang="en-US" dirty="0"/>
          </a:p>
          <a:p>
            <a:endParaRPr lang="ar-IQ" dirty="0" smtClean="0"/>
          </a:p>
          <a:p>
            <a:endParaRPr lang="ar-IQ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2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age2.slideserve.com/3629711/slide20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B378-3BB3-4C9C-8BC7-4A68494B1A0F}" type="slidenum">
              <a:rPr lang="en-US" smtClean="0"/>
              <a:t>33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907280" y="4267200"/>
            <a:ext cx="365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hlinkClick r:id="rId3"/>
              </a:rPr>
              <a:t>bkhudhair@gmail.com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  <a:hlinkClick r:id="rId4"/>
              </a:rPr>
              <a:t>bushra@uobabylon.edu.iq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  <a:hlinkClick r:id="rId5"/>
              </a:rPr>
              <a:t>iso@uobabylon.edu.iq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  <a:hlinkClick r:id="rId6"/>
              </a:rPr>
              <a:t>uobrankings@uobbylon.edu.iq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M: 009647828767195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" y="76200"/>
            <a:ext cx="2571345" cy="59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876300" y="152400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 لن نترك احدا في الخلف » </a:t>
            </a:r>
          </a:p>
          <a:p>
            <a:pPr algn="ctr"/>
            <a:r>
              <a:rPr lang="ar-IQ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الوصول الى اكثر المجاميع تخلفا</a:t>
            </a:r>
          </a:p>
          <a:p>
            <a:pPr algn="ctr"/>
            <a:r>
              <a:rPr lang="ar-IQ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لشمولهم بالبرامج الانمائية للأمم المتحدة. 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2057400" y="4990222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600" dirty="0" smtClean="0">
                <a:solidFill>
                  <a:srgbClr val="FF0000"/>
                </a:solidFill>
              </a:rPr>
              <a:t>المصير المشترك للبشرية جمعاء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5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" y="76200"/>
            <a:ext cx="2571345" cy="59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4234070" y="1295400"/>
            <a:ext cx="46813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dirty="0" smtClean="0"/>
              <a:t>المنظمات والهيئات العالمية المعتمدة في الامم المتحدة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اليونيسف، 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اليونسكو، 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منظمة الصحة العالمية </a:t>
            </a:r>
            <a:r>
              <a:rPr lang="ar-IQ" sz="2400" dirty="0"/>
              <a:t>،</a:t>
            </a:r>
            <a:endParaRPr lang="ar-IQ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منظمة حقوق الانسان،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هيئة الامم المتحدة للمرأة العالمية،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منظمة الفاو للغذاء،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منظمة الصليب الاحمر، 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منظمة العفو الدولية،</a:t>
            </a:r>
            <a:endParaRPr lang="ar-IQ" sz="2400" dirty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مكاتب الامم المتحدة الاقليمية، 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/>
              <a:t>مكاتب الامم المتحدة الوطنية. 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0" y="1447800"/>
            <a:ext cx="423407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الوزارات،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/>
              <a:t>المؤسسات والهيئات </a:t>
            </a:r>
            <a:r>
              <a:rPr lang="ar-IQ" sz="2800" dirty="0" smtClean="0"/>
              <a:t>الحكومية،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مديريات التخطيط في المحافظات،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القطاعات الادارية في المحافظات،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منظمات المجتمع المدني،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النقابات والاتحادات</a:t>
            </a:r>
          </a:p>
          <a:p>
            <a:pPr algn="r" rtl="1"/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 smtClean="0"/>
          </a:p>
        </p:txBody>
      </p:sp>
      <p:sp>
        <p:nvSpPr>
          <p:cNvPr id="2" name="مربع نص 1"/>
          <p:cNvSpPr txBox="1"/>
          <p:nvPr/>
        </p:nvSpPr>
        <p:spPr>
          <a:xfrm>
            <a:off x="4267200" y="37451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dirty="0" smtClean="0">
                <a:solidFill>
                  <a:srgbClr val="FFFF00"/>
                </a:solidFill>
              </a:rPr>
              <a:t>الالتزام والتعهد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8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55" y="990600"/>
            <a:ext cx="8534400" cy="541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668323" y="152400"/>
            <a:ext cx="8153400" cy="563562"/>
          </a:xfrm>
        </p:spPr>
        <p:txBody>
          <a:bodyPr/>
          <a:lstStyle/>
          <a:p>
            <a:pPr algn="r"/>
            <a:r>
              <a:rPr lang="ar-IQ" sz="2800" dirty="0" smtClean="0">
                <a:solidFill>
                  <a:srgbClr val="00B0F0"/>
                </a:solidFill>
              </a:rPr>
              <a:t>أهداف التنمية المستدامة 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6" y="152400"/>
            <a:ext cx="2298808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1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153400" cy="563562"/>
          </a:xfrm>
        </p:spPr>
        <p:txBody>
          <a:bodyPr/>
          <a:lstStyle/>
          <a:p>
            <a:pPr algn="r"/>
            <a:r>
              <a:rPr lang="ar-IQ" sz="2800" dirty="0" smtClean="0">
                <a:solidFill>
                  <a:srgbClr val="00B0F0"/>
                </a:solidFill>
              </a:rPr>
              <a:t>أهداف التنمية المستدامة </a:t>
            </a:r>
            <a:endParaRPr lang="en-US" sz="2800" dirty="0">
              <a:solidFill>
                <a:srgbClr val="00B0F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9620742"/>
              </p:ext>
            </p:extLst>
          </p:nvPr>
        </p:nvGraphicFramePr>
        <p:xfrm>
          <a:off x="381000" y="685800"/>
          <a:ext cx="8534399" cy="57307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44800"/>
                <a:gridCol w="1021347"/>
                <a:gridCol w="4668252"/>
              </a:tblGrid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ighlight>
                            <a:srgbClr val="D3D3D3"/>
                          </a:highlight>
                          <a:latin typeface="Calibri"/>
                          <a:ea typeface="Calibri"/>
                          <a:cs typeface="Times New Roman"/>
                        </a:rPr>
                        <a:t>الهدف بالعربية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Code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/>
                          <a:ea typeface="Calibri"/>
                          <a:cs typeface="Arial"/>
                        </a:rPr>
                        <a:t>Goal </a:t>
                      </a: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/>
                          <a:ea typeface="Calibri"/>
                          <a:cs typeface="Arial"/>
                        </a:rPr>
                        <a:t>Name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لا للفقر </a:t>
                      </a: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SDG1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No Poverty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انهاء</a:t>
                      </a:r>
                      <a:r>
                        <a:rPr lang="ar-IQ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الجوع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SDG2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Zero Hunger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الصحة الجيدة والرفاهية</a:t>
                      </a:r>
                      <a:endParaRPr lang="en-US" sz="1800" b="1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SDG3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Good Health and Well-Being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جودة التعليم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SDG4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Quality Education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المساواة </a:t>
                      </a:r>
                      <a:r>
                        <a:rPr lang="ar-IQ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بين الجنسين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SDG5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Gender Equality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6775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المياه النظيفة والصرف الصحي</a:t>
                      </a: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SDG6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Clean Water and Sanitation 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479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الطاقة النظيفة وبأسعار معقولة </a:t>
                      </a: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SDG7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Affordable and Clean Energy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العمل اللائق والنمو الاقتصادي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SDG8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Decent Work and Economic Growth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الصناعة والابتكار والبنى التحتية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SDG9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Industry , Innovation, and Infrastructure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تقليل عدم المساواة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SDG10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Reduced Inequality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المدن والمجتمعات المستدامة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SDG11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Sustainable Cities and Communities         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الانتاج والاستهلاك المسؤول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SDG12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Responsible Consumption and Production 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دور المناخ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SDG!3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Climate Action  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الحياة تحت الماء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SDG!4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Life below Water  </a:t>
                      </a:r>
                      <a:endParaRPr lang="en-US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الحياة على اليابسة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SDG15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Life on Land  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المؤسسات</a:t>
                      </a:r>
                      <a:r>
                        <a:rPr lang="ar-IQ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مسالمة وعادلة وقوية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SDG16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Peace, Justice, and Strong Institutions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30700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التشارك من اجل تحقيق الاهداف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SDG17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Partnerships for the Goals   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2298808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 Agenda since Sept, 15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th </a:t>
            </a:r>
            <a:r>
              <a:rPr lang="en-US" sz="3600" b="1" dirty="0" smtClean="0">
                <a:solidFill>
                  <a:srgbClr val="FF0000"/>
                </a:solidFill>
              </a:rPr>
              <a:t> 2015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2984384" y="2021049"/>
            <a:ext cx="2743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SDGs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5727584" y="3240249"/>
            <a:ext cx="2258274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1143000" y="3196206"/>
            <a:ext cx="1860259" cy="1299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4362276" y="3196206"/>
            <a:ext cx="0" cy="1375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شكل بيضاوي 11"/>
          <p:cNvSpPr/>
          <p:nvPr/>
        </p:nvSpPr>
        <p:spPr>
          <a:xfrm>
            <a:off x="266700" y="4031610"/>
            <a:ext cx="1752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Sustainable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3419038" y="3895288"/>
            <a:ext cx="1911641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Development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880958" y="4031610"/>
            <a:ext cx="1752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Goals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453269" y="479961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dirty="0" smtClean="0">
                <a:solidFill>
                  <a:srgbClr val="FFFF00"/>
                </a:solidFill>
              </a:rPr>
              <a:t>أهداف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962400" y="484687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dirty="0" smtClean="0">
                <a:solidFill>
                  <a:srgbClr val="FFFF00"/>
                </a:solidFill>
              </a:rPr>
              <a:t>التنمية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85800" y="484687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dirty="0" smtClean="0">
                <a:solidFill>
                  <a:srgbClr val="FFFF00"/>
                </a:solidFill>
              </a:rPr>
              <a:t>المستدامة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6" y="152400"/>
            <a:ext cx="2298808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02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6" y="152400"/>
            <a:ext cx="2298808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31750" y="711199"/>
            <a:ext cx="447634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92D050"/>
                </a:solidFill>
              </a:rPr>
              <a:t>Goal </a:t>
            </a:r>
            <a:r>
              <a:rPr lang="en-US" sz="2400" b="1" dirty="0">
                <a:solidFill>
                  <a:srgbClr val="92D050"/>
                </a:solidFill>
              </a:rPr>
              <a:t>1: End poverty in all its forms </a:t>
            </a:r>
            <a:r>
              <a:rPr lang="en-US" sz="2400" b="1" dirty="0" smtClean="0">
                <a:solidFill>
                  <a:srgbClr val="92D050"/>
                </a:solidFill>
              </a:rPr>
              <a:t>everywhere, </a:t>
            </a:r>
            <a:endParaRPr lang="ar-IQ" sz="2400" b="1" dirty="0" smtClean="0">
              <a:solidFill>
                <a:srgbClr val="92D05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2400" b="1" dirty="0">
                <a:solidFill>
                  <a:srgbClr val="92D050"/>
                </a:solidFill>
              </a:rPr>
              <a:t>Goal 2: Zero </a:t>
            </a:r>
            <a:r>
              <a:rPr lang="en-US" sz="2400" b="1" dirty="0" smtClean="0">
                <a:solidFill>
                  <a:srgbClr val="92D050"/>
                </a:solidFill>
              </a:rPr>
              <a:t>Hunger,</a:t>
            </a:r>
            <a:endParaRPr lang="ar-IQ" sz="2400" b="1" dirty="0" smtClean="0">
              <a:solidFill>
                <a:srgbClr val="92D05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2400" b="1" dirty="0">
                <a:solidFill>
                  <a:srgbClr val="92D050"/>
                </a:solidFill>
              </a:rPr>
              <a:t>Goal 3: Ensure healthy lives and promote well-being for all at all </a:t>
            </a:r>
            <a:r>
              <a:rPr lang="en-US" sz="2400" b="1" dirty="0" smtClean="0">
                <a:solidFill>
                  <a:srgbClr val="92D050"/>
                </a:solidFill>
              </a:rPr>
              <a:t>ages,</a:t>
            </a:r>
            <a:endParaRPr lang="ar-IQ" sz="2400" b="1" dirty="0" smtClean="0">
              <a:solidFill>
                <a:srgbClr val="92D05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2400" b="1" dirty="0">
                <a:solidFill>
                  <a:srgbClr val="92D050"/>
                </a:solidFill>
              </a:rPr>
              <a:t>Goal </a:t>
            </a:r>
            <a:r>
              <a:rPr lang="en-US" sz="2400" b="1" dirty="0" smtClean="0">
                <a:solidFill>
                  <a:srgbClr val="92D050"/>
                </a:solidFill>
              </a:rPr>
              <a:t>4: Quality Education, </a:t>
            </a:r>
            <a:endParaRPr lang="ar-IQ" sz="2400" b="1" dirty="0" smtClean="0">
              <a:solidFill>
                <a:srgbClr val="92D05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92D050"/>
                </a:solidFill>
              </a:rPr>
              <a:t>Goal </a:t>
            </a:r>
            <a:r>
              <a:rPr lang="en-US" sz="2400" b="1" dirty="0">
                <a:solidFill>
                  <a:srgbClr val="92D050"/>
                </a:solidFill>
              </a:rPr>
              <a:t>5: Achieve gender equality and empower all </a:t>
            </a:r>
            <a:r>
              <a:rPr lang="en-US" sz="2400" b="1" dirty="0" smtClean="0">
                <a:solidFill>
                  <a:srgbClr val="92D050"/>
                </a:solidFill>
              </a:rPr>
              <a:t>women </a:t>
            </a:r>
            <a:r>
              <a:rPr lang="en-US" sz="2400" b="1" dirty="0">
                <a:solidFill>
                  <a:srgbClr val="92D050"/>
                </a:solidFill>
              </a:rPr>
              <a:t>and </a:t>
            </a:r>
            <a:r>
              <a:rPr lang="en-US" sz="2400" b="1" dirty="0" smtClean="0">
                <a:solidFill>
                  <a:srgbClr val="92D050"/>
                </a:solidFill>
              </a:rPr>
              <a:t>girls</a:t>
            </a:r>
            <a:r>
              <a:rPr lang="en-US" sz="2400" b="1" dirty="0">
                <a:solidFill>
                  <a:srgbClr val="92D050"/>
                </a:solidFill>
              </a:rPr>
              <a:t>,</a:t>
            </a:r>
            <a:endParaRPr lang="ar-IQ" sz="2400" b="1" dirty="0" smtClean="0">
              <a:solidFill>
                <a:srgbClr val="92D05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92D050"/>
                </a:solidFill>
              </a:rPr>
              <a:t>Goal 16: </a:t>
            </a:r>
            <a:r>
              <a:rPr lang="en-US" sz="2400" b="1" dirty="0">
                <a:solidFill>
                  <a:srgbClr val="92D050"/>
                </a:solidFill>
              </a:rPr>
              <a:t>Promote just, peaceful and inclusive </a:t>
            </a:r>
            <a:r>
              <a:rPr lang="en-US" sz="2400" b="1" dirty="0" smtClean="0">
                <a:solidFill>
                  <a:srgbClr val="92D050"/>
                </a:solidFill>
              </a:rPr>
              <a:t>societies,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92D050"/>
                </a:solidFill>
              </a:rPr>
              <a:t>Goal 17: Revitalize </a:t>
            </a:r>
            <a:r>
              <a:rPr lang="en-US" sz="2400" b="1" dirty="0">
                <a:solidFill>
                  <a:srgbClr val="92D050"/>
                </a:solidFill>
              </a:rPr>
              <a:t>the global partnership for sustainable </a:t>
            </a:r>
            <a:r>
              <a:rPr lang="en-US" sz="2400" b="1" dirty="0" smtClean="0">
                <a:solidFill>
                  <a:srgbClr val="92D050"/>
                </a:solidFill>
              </a:rPr>
              <a:t>development.</a:t>
            </a:r>
            <a:endParaRPr lang="en-US" sz="2400" b="1" dirty="0">
              <a:solidFill>
                <a:srgbClr val="92D05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endParaRPr lang="en-US" sz="2400" b="1" dirty="0">
              <a:solidFill>
                <a:srgbClr val="92D050"/>
              </a:solidFill>
            </a:endParaRPr>
          </a:p>
          <a:p>
            <a:pPr marL="571500" indent="-571500" algn="r" rtl="1">
              <a:buFont typeface="Wingdings" pitchFamily="2" charset="2"/>
              <a:buChar char="§"/>
            </a:pPr>
            <a:endParaRPr lang="en-US" sz="2400" b="1" dirty="0"/>
          </a:p>
          <a:p>
            <a:pPr algn="r" rtl="1"/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343400" y="685799"/>
            <a:ext cx="4724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الهدف الاول: انهاء الفقر بكل انواعه اينما كان،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الهدف الثاني: انهاء الجوع</a:t>
            </a:r>
            <a:r>
              <a:rPr lang="ar-IQ" sz="2800" dirty="0"/>
              <a:t>،</a:t>
            </a:r>
            <a:endParaRPr lang="ar-IQ" sz="28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الهدف الثالث:  ضمان الحياة  الصحية ورفاهية العيش لكل الاعمار،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الهدف الرابع: جودة التعليم،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الهدف الخامس: تحقيق المساواة بين الجنسين وتمكين كل النساء والفتيات،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الهدف السادس عشر</a:t>
            </a:r>
            <a:r>
              <a:rPr lang="en-US" sz="2800" dirty="0" smtClean="0"/>
              <a:t> :</a:t>
            </a:r>
            <a:r>
              <a:rPr lang="ar-IQ" sz="2800" dirty="0" smtClean="0"/>
              <a:t>تعزيز </a:t>
            </a:r>
            <a:r>
              <a:rPr lang="ar-IQ" sz="2800" dirty="0"/>
              <a:t>مجتمعات عادلة ومسالمة </a:t>
            </a:r>
            <a:r>
              <a:rPr lang="ar-IQ" sz="2800" dirty="0" smtClean="0"/>
              <a:t>وشاملة،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/>
              <a:t>الهدف السابع عشر</a:t>
            </a:r>
            <a:r>
              <a:rPr lang="ar-IQ" sz="2800" dirty="0"/>
              <a:t>: تنشيط الشراكة العالمية من أجل التنمية </a:t>
            </a:r>
            <a:r>
              <a:rPr lang="ar-IQ" sz="2800" dirty="0" smtClean="0"/>
              <a:t>المستدامة. 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853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6069</TotalTime>
  <Words>1941</Words>
  <Application>Microsoft Office PowerPoint</Application>
  <PresentationFormat>عرض على الشاشة (3:4)‏</PresentationFormat>
  <Paragraphs>325</Paragraphs>
  <Slides>33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أفق</vt:lpstr>
      <vt:lpstr>دور التعليم العالي في تحقيق اهداف التنمية المستدامة 2015-2030  SDG1,2,3,4,5,16,17 «دراسة في وسائل تحقيق الأهداف  تجربة جامعة بابل»</vt:lpstr>
      <vt:lpstr>الإهداء</vt:lpstr>
      <vt:lpstr>عرض تقديمي في PowerPoint</vt:lpstr>
      <vt:lpstr>عرض تقديمي في PowerPoint</vt:lpstr>
      <vt:lpstr>عرض تقديمي في PowerPoint</vt:lpstr>
      <vt:lpstr>أهداف التنمية المستدامة </vt:lpstr>
      <vt:lpstr>أهداف التنمية المستدامة </vt:lpstr>
      <vt:lpstr>UN Agenda since Sept, 15th  2015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      SDG5: GENDER EQUALITY        المساواة بين الجنسين     </vt:lpstr>
      <vt:lpstr>         </vt:lpstr>
      <vt:lpstr>         </vt:lpstr>
      <vt:lpstr>         </vt:lpstr>
      <vt:lpstr>         </vt:lpstr>
      <vt:lpstr>         </vt:lpstr>
      <vt:lpstr>عرض تقديمي في PowerPoint</vt:lpstr>
      <vt:lpstr>         </vt:lpstr>
      <vt:lpstr>         </vt:lpstr>
      <vt:lpstr>References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التعليم العالي في تحقيق اهداف التنمية المستدامة 2015-2030</dc:title>
  <dc:creator>Windows User</dc:creator>
  <cp:lastModifiedBy>Windows User</cp:lastModifiedBy>
  <cp:revision>155</cp:revision>
  <dcterms:created xsi:type="dcterms:W3CDTF">2021-03-24T08:36:36Z</dcterms:created>
  <dcterms:modified xsi:type="dcterms:W3CDTF">2021-09-12T22:45:22Z</dcterms:modified>
</cp:coreProperties>
</file>